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4"/>
  </p:notesMasterIdLst>
  <p:sldIdLst>
    <p:sldId id="257" r:id="rId5"/>
    <p:sldId id="287" r:id="rId6"/>
    <p:sldId id="261" r:id="rId7"/>
    <p:sldId id="310" r:id="rId8"/>
    <p:sldId id="277" r:id="rId9"/>
    <p:sldId id="279" r:id="rId10"/>
    <p:sldId id="284" r:id="rId11"/>
    <p:sldId id="288" r:id="rId12"/>
    <p:sldId id="289" r:id="rId13"/>
    <p:sldId id="293" r:id="rId14"/>
    <p:sldId id="290" r:id="rId15"/>
    <p:sldId id="281" r:id="rId16"/>
    <p:sldId id="299" r:id="rId17"/>
    <p:sldId id="305" r:id="rId18"/>
    <p:sldId id="282" r:id="rId19"/>
    <p:sldId id="309" r:id="rId20"/>
    <p:sldId id="306" r:id="rId21"/>
    <p:sldId id="283" r:id="rId22"/>
    <p:sldId id="258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9A61E55-F902-4272-8516-4DB2A1005A36}" v="35" dt="2023-09-11T12:35:11.024"/>
    <p1510:client id="{9439E0DD-10F2-4B2A-A27A-A4BC2C9C84E4}" v="9" dt="2023-09-13T13:36:56.694"/>
    <p1510:client id="{A1C3D477-0AFC-D015-ABCE-76F5D2C9ED33}" v="44" dt="2023-09-13T13:33:24.762"/>
    <p1510:client id="{A5283B43-B55F-4062-BC3E-C79596354911}" v="17" dt="2023-09-11T13:12:50.272"/>
    <p1510:client id="{D7EABEF8-B2E5-42DA-B939-A2E164E0EA30}" v="3" dt="2023-09-18T13:21:02.39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66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slide" Target="slides/slide4.xml" Id="rId8" /><Relationship Type="http://schemas.openxmlformats.org/officeDocument/2006/relationships/slide" Target="slides/slide9.xml" Id="rId13" /><Relationship Type="http://schemas.openxmlformats.org/officeDocument/2006/relationships/slide" Target="slides/slide14.xml" Id="rId18" /><Relationship Type="http://schemas.openxmlformats.org/officeDocument/2006/relationships/viewProps" Target="viewProps.xml" Id="rId26" /><Relationship Type="http://schemas.openxmlformats.org/officeDocument/2006/relationships/customXml" Target="../customXml/item3.xml" Id="rId3" /><Relationship Type="http://schemas.openxmlformats.org/officeDocument/2006/relationships/slide" Target="slides/slide17.xml" Id="rId21" /><Relationship Type="http://schemas.openxmlformats.org/officeDocument/2006/relationships/slide" Target="slides/slide3.xml" Id="rId7" /><Relationship Type="http://schemas.openxmlformats.org/officeDocument/2006/relationships/slide" Target="slides/slide8.xml" Id="rId12" /><Relationship Type="http://schemas.openxmlformats.org/officeDocument/2006/relationships/slide" Target="slides/slide13.xml" Id="rId17" /><Relationship Type="http://schemas.openxmlformats.org/officeDocument/2006/relationships/presProps" Target="presProps.xml" Id="rId25" /><Relationship Type="http://schemas.openxmlformats.org/officeDocument/2006/relationships/customXml" Target="../customXml/item2.xml" Id="rId2" /><Relationship Type="http://schemas.openxmlformats.org/officeDocument/2006/relationships/slide" Target="slides/slide12.xml" Id="rId16" /><Relationship Type="http://schemas.openxmlformats.org/officeDocument/2006/relationships/slide" Target="slides/slide16.xml" Id="rId20" /><Relationship Type="http://schemas.openxmlformats.org/officeDocument/2006/relationships/customXml" Target="../customXml/item1.xml" Id="rId1" /><Relationship Type="http://schemas.openxmlformats.org/officeDocument/2006/relationships/slide" Target="slides/slide2.xml" Id="rId6" /><Relationship Type="http://schemas.openxmlformats.org/officeDocument/2006/relationships/slide" Target="slides/slide7.xml" Id="rId11" /><Relationship Type="http://schemas.openxmlformats.org/officeDocument/2006/relationships/notesMaster" Target="notesMasters/notesMaster1.xml" Id="rId24" /><Relationship Type="http://schemas.openxmlformats.org/officeDocument/2006/relationships/slide" Target="slides/slide1.xml" Id="rId5" /><Relationship Type="http://schemas.openxmlformats.org/officeDocument/2006/relationships/slide" Target="slides/slide11.xml" Id="rId15" /><Relationship Type="http://schemas.openxmlformats.org/officeDocument/2006/relationships/slide" Target="slides/slide19.xml" Id="rId23" /><Relationship Type="http://schemas.openxmlformats.org/officeDocument/2006/relationships/tableStyles" Target="tableStyles.xml" Id="rId28" /><Relationship Type="http://schemas.openxmlformats.org/officeDocument/2006/relationships/slide" Target="slides/slide6.xml" Id="rId10" /><Relationship Type="http://schemas.openxmlformats.org/officeDocument/2006/relationships/slide" Target="slides/slide15.xml" Id="rId19" /><Relationship Type="http://schemas.openxmlformats.org/officeDocument/2006/relationships/slideMaster" Target="slideMasters/slideMaster1.xml" Id="rId4" /><Relationship Type="http://schemas.openxmlformats.org/officeDocument/2006/relationships/slide" Target="slides/slide5.xml" Id="rId9" /><Relationship Type="http://schemas.openxmlformats.org/officeDocument/2006/relationships/slide" Target="slides/slide10.xml" Id="rId14" /><Relationship Type="http://schemas.openxmlformats.org/officeDocument/2006/relationships/slide" Target="slides/slide18.xml" Id="rId22" /><Relationship Type="http://schemas.openxmlformats.org/officeDocument/2006/relationships/theme" Target="theme/theme1.xml" Id="rId27" /><Relationship Type="http://schemas.microsoft.com/office/2015/10/relationships/revisionInfo" Target="revisionInfo.xml" Id="rId30" 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F6CED1-E4D4-4A5C-AAD1-F3CAEC8A6BAC}" type="datetimeFigureOut">
              <a:rPr lang="en-GB" smtClean="0"/>
              <a:t>18/09/2023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C4E622-52E5-4F66-9DF6-2745258401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8437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C4E622-52E5-4F66-9DF6-274525840192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50259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C4E622-52E5-4F66-9DF6-274525840192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61039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C4E622-52E5-4F66-9DF6-274525840192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65188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C4E622-52E5-4F66-9DF6-274525840192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72090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C4E622-52E5-4F66-9DF6-274525840192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82084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C4E622-52E5-4F66-9DF6-274525840192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71392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C4E622-52E5-4F66-9DF6-274525840192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54313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C4E622-52E5-4F66-9DF6-274525840192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86269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C4E622-52E5-4F66-9DF6-274525840192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01623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C4E622-52E5-4F66-9DF6-274525840192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1933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C4E622-52E5-4F66-9DF6-274525840192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36893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C4E622-52E5-4F66-9DF6-274525840192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88539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C4E622-52E5-4F66-9DF6-274525840192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2658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3F65AE-AFE9-4429-9208-F2D533B887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5D5E610-9143-4A0B-8A3D-D0EAAD3976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F6AB4A-8DD0-49C8-9243-08E0E94C9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BA102-EBFC-4BDD-B84F-ABB16D94FBF7}" type="datetimeFigureOut">
              <a:rPr lang="en-GB" smtClean="0"/>
              <a:t>18/09/2023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09B213-7221-46A5-86EF-79A8A39BF6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25480A-0E8B-42CB-A613-DAEE0D857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7ACD6-A7F6-42E6-8705-9A905AEF751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86872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7FA2A1-B772-49E5-B483-07D2C920D8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7320C30-66F1-4272-9372-70059A503A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1DD131-5568-4AB8-852D-9096398796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BA102-EBFC-4BDD-B84F-ABB16D94FBF7}" type="datetimeFigureOut">
              <a:rPr lang="en-GB" smtClean="0"/>
              <a:t>18/09/2023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1B22E2-7F89-44F4-A069-14D12BEE27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F5799A-6CA5-471D-8387-2E9D928C10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7ACD6-A7F6-42E6-8705-9A905AEF751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69787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6AAD020-CC73-43FE-9034-827D9C7234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5EB7099-1121-4DEB-B964-1469560266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1D3AFE-A5D1-4A50-BB0F-95203DB009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BA102-EBFC-4BDD-B84F-ABB16D94FBF7}" type="datetimeFigureOut">
              <a:rPr lang="en-GB" smtClean="0"/>
              <a:t>18/09/2023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AA2C54-6865-468E-86E8-9B83FF3813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DA31F2-FA1F-479A-917D-F45687786B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7ACD6-A7F6-42E6-8705-9A905AEF751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40923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19BEC8-9E67-423E-9084-E799E71388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3E8600-347B-463E-AAFB-25A03E729A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8410DE-3E8D-4336-BF99-63BEDADDE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BA102-EBFC-4BDD-B84F-ABB16D94FBF7}" type="datetimeFigureOut">
              <a:rPr lang="en-GB" smtClean="0"/>
              <a:t>18/09/2023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3A5055-2064-4EEA-9AEF-CA2B605368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295A67-CB6B-4F6C-9644-5CA7976A7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7ACD6-A7F6-42E6-8705-9A905AEF751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82957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35B90D-927F-4D53-BDEA-844CA6C36F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CF1CB9-1FFF-434C-A9A9-DEF496CB29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DB300C-9FD1-475A-A9AE-C2EB0932EA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BA102-EBFC-4BDD-B84F-ABB16D94FBF7}" type="datetimeFigureOut">
              <a:rPr lang="en-GB" smtClean="0"/>
              <a:t>18/09/2023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EF6DAF-6C60-4FD2-874C-F4F30564CF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03619E-BC84-4945-AAFF-68ACA31FF3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7ACD6-A7F6-42E6-8705-9A905AEF751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97004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7BF550-48A3-44D8-BEA8-F9BBFCB652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7E9B71-4EAF-4E28-BCFD-D4CAF95927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C0D7CE-6EB3-4C6A-9686-E75736DAF3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CAB0AB-AA3A-4A6A-94A3-359A59B1D8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BA102-EBFC-4BDD-B84F-ABB16D94FBF7}" type="datetimeFigureOut">
              <a:rPr lang="en-GB" smtClean="0"/>
              <a:t>18/09/2023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4ED83C-4077-47EE-8829-B287C4DB8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2DF327-8268-4E7B-B484-30D449548E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7ACD6-A7F6-42E6-8705-9A905AEF751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42738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BB1C0A-9005-488B-AC4B-3426ECFAAD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8022A0-011E-4A71-BCD9-FE10E5DEF9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F208FA-A9D1-4FFE-9EF0-4D1C114FFD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760F62-7C6C-4B88-8B86-45E8C6E1AF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439DA2D-0A0D-4C75-90F8-57B3F7AA7AF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E99650-0AF6-4350-81FE-559D099A9B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BA102-EBFC-4BDD-B84F-ABB16D94FBF7}" type="datetimeFigureOut">
              <a:rPr lang="en-GB" smtClean="0"/>
              <a:t>18/09/2023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E0D4D78-92F1-4E5E-99AE-40EDF0B52A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EE84178-6ED4-4F32-9382-2D58321442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7ACD6-A7F6-42E6-8705-9A905AEF751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37868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C7D4C3-DF18-4949-92D3-03C77C00F3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C1A79B-F610-4941-B1C8-CEDDEBEA7A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BA102-EBFC-4BDD-B84F-ABB16D94FBF7}" type="datetimeFigureOut">
              <a:rPr lang="en-GB" smtClean="0"/>
              <a:t>18/09/2023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2B4D16-81BF-44C1-8F93-EFC8D4DE5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25A1E3-2EAF-430A-87DD-5B42F4FBC6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7ACD6-A7F6-42E6-8705-9A905AEF751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2472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4031E5B-DCBE-4193-B8F7-BED2366268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BA102-EBFC-4BDD-B84F-ABB16D94FBF7}" type="datetimeFigureOut">
              <a:rPr lang="en-GB" smtClean="0"/>
              <a:t>18/09/2023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CAA8FAA-516B-4E26-BEC0-BBD58E035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C926AD-CD0A-46EC-8BBD-93455A3C4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7ACD6-A7F6-42E6-8705-9A905AEF751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8965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E29952-8F1C-4213-91AD-78C8608D0E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A86C85-6998-4BB7-B5F3-0B45C3D2CC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A4FCD5-FE1A-4859-A47B-6883F02200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B240D1-5B41-4CDB-B4D3-81E67E54F5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BA102-EBFC-4BDD-B84F-ABB16D94FBF7}" type="datetimeFigureOut">
              <a:rPr lang="en-GB" smtClean="0"/>
              <a:t>18/09/2023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FB167F-0665-456D-8E25-E98D3B01B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EE55C0-278B-4BDF-A9FB-226E999469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7ACD6-A7F6-42E6-8705-9A905AEF751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26761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550271-FA7D-472B-916A-2579674818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FF555B4-CB96-441E-9581-F1A7C3F7C0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ECAD64-94D8-4754-8FC6-936420A8F9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C7F41E-3EB2-49A8-9F34-C77E458EEB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BA102-EBFC-4BDD-B84F-ABB16D94FBF7}" type="datetimeFigureOut">
              <a:rPr lang="en-GB" smtClean="0"/>
              <a:t>18/09/2023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F7FC20-7A34-4ECB-B48E-2B453AE156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DA73D7-8BF6-4FCB-9BB7-349A5AE34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7ACD6-A7F6-42E6-8705-9A905AEF751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7171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35EE705-FE4E-481C-859D-FABBF4883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048409-0B9E-4E27-B871-41F62B29A8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DD7251-90AD-40D5-B22D-D9570D19B4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3BA102-EBFC-4BDD-B84F-ABB16D94FBF7}" type="datetimeFigureOut">
              <a:rPr lang="en-GB" smtClean="0"/>
              <a:t>18/09/2023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2D8053-DD21-444B-844C-77AA754AEE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331AFA-4154-4936-A9CE-DD605589B5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87ACD6-A7F6-42E6-8705-9A905AEF751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6370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97800A-A7E7-43C3-8D2D-6D48D93735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80227" y="-1555318"/>
            <a:ext cx="13875799" cy="925053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0387B02-D84C-4C8C-9010-FB6CFA2594EB}"/>
              </a:ext>
            </a:extLst>
          </p:cNvPr>
          <p:cNvSpPr txBox="1"/>
          <p:nvPr/>
        </p:nvSpPr>
        <p:spPr>
          <a:xfrm>
            <a:off x="5104660" y="2166151"/>
            <a:ext cx="66582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/>
              <a:t>Welcome to Year 2</a:t>
            </a:r>
          </a:p>
        </p:txBody>
      </p:sp>
    </p:spTree>
    <p:extLst>
      <p:ext uri="{BB962C8B-B14F-4D97-AF65-F5344CB8AC3E}">
        <p14:creationId xmlns:p14="http://schemas.microsoft.com/office/powerpoint/2010/main" val="26500969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A679D7-D376-49C8-A518-0D0974228D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00B0F0"/>
                </a:solidFill>
                <a:latin typeface="Comic Sans MS" panose="030F0702030302020204" pitchFamily="66" charset="0"/>
              </a:rPr>
              <a:t>Multiplication  and division. Arrays.</a:t>
            </a:r>
          </a:p>
        </p:txBody>
      </p:sp>
      <p:pic>
        <p:nvPicPr>
          <p:cNvPr id="1026" name="Picture 2" descr="How to Use a Multiplication Array to Help Your Child Master the Times  Tables - Kate Snow - Homeschool Math Help">
            <a:extLst>
              <a:ext uri="{FF2B5EF4-FFF2-40B4-BE49-F238E27FC236}">
                <a16:creationId xmlns:a16="http://schemas.microsoft.com/office/drawing/2014/main" id="{B86C849C-8074-402F-B0AB-B066369DF8E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1562" y="1696059"/>
            <a:ext cx="5655076" cy="5655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22354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5FD86C-C0FD-4EAC-81B5-F79694C109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accent1"/>
                </a:solidFill>
                <a:latin typeface="Comic Sans MS" panose="030F0702030302020204" pitchFamily="66" charset="0"/>
              </a:rPr>
              <a:t>2D &amp; 3D shapes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EB29A0-83F5-4878-9F93-A0016C3BB843}"/>
              </a:ext>
            </a:extLst>
          </p:cNvPr>
          <p:cNvSpPr txBox="1"/>
          <p:nvPr/>
        </p:nvSpPr>
        <p:spPr>
          <a:xfrm>
            <a:off x="1073888" y="1871330"/>
            <a:ext cx="536944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accent1"/>
                </a:solidFill>
                <a:latin typeface="Comic Sans MS" panose="030F0702030302020204" pitchFamily="66" charset="0"/>
              </a:rPr>
              <a:t>Words we use include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accent1"/>
                </a:solidFill>
                <a:latin typeface="Comic Sans MS" panose="030F0702030302020204" pitchFamily="66" charset="0"/>
              </a:rPr>
              <a:t>vertices (corners)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accent1"/>
                </a:solidFill>
                <a:latin typeface="Comic Sans MS" panose="030F0702030302020204" pitchFamily="66" charset="0"/>
              </a:rPr>
              <a:t>sides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accent1"/>
                </a:solidFill>
                <a:latin typeface="Comic Sans MS" panose="030F0702030302020204" pitchFamily="66" charset="0"/>
              </a:rPr>
              <a:t>edges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800" dirty="0">
              <a:solidFill>
                <a:schemeClr val="accent1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117931-7A3A-4944-97D6-94196E76BD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750" t="24652" r="64768" b="40750"/>
          <a:stretch/>
        </p:blipFill>
        <p:spPr>
          <a:xfrm>
            <a:off x="6726863" y="1254753"/>
            <a:ext cx="4626937" cy="4191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1477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DD26CBB-5D0A-4A3F-85D8-29131312B2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258" y="367435"/>
            <a:ext cx="10149484" cy="6250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5444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EC272C-8CEA-46C4-8008-1F2468C318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00B0F0"/>
                </a:solidFill>
                <a:latin typeface="Comic Sans MS" panose="030F0702030302020204" pitchFamily="66" charset="0"/>
              </a:rPr>
              <a:t>Reading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C4E0AD-45DD-4880-8C87-6F72A488D4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3898"/>
            <a:ext cx="10515600" cy="4663065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GB" dirty="0">
                <a:latin typeface="Comic Sans MS"/>
              </a:rPr>
              <a:t>Children will start off developing their skills to segment and blend words using their phonics to help them read.</a:t>
            </a:r>
          </a:p>
          <a:p>
            <a:r>
              <a:rPr lang="en-GB" dirty="0">
                <a:latin typeface="Comic Sans MS"/>
              </a:rPr>
              <a:t>Also, they will need to develop their sight vocabulary on the high frequency (common exception words) </a:t>
            </a:r>
          </a:p>
          <a:p>
            <a:r>
              <a:rPr lang="en-GB" dirty="0">
                <a:latin typeface="Comic Sans MS"/>
                <a:ea typeface="+mn-lt"/>
                <a:cs typeface="+mn-lt"/>
              </a:rPr>
              <a:t>We follow the </a:t>
            </a:r>
            <a:r>
              <a:rPr lang="en-GB" b="1" dirty="0">
                <a:latin typeface="Comic Sans MS"/>
                <a:ea typeface="+mn-lt"/>
                <a:cs typeface="+mn-lt"/>
              </a:rPr>
              <a:t>Read Write Inc Phonic scheme</a:t>
            </a:r>
            <a:r>
              <a:rPr lang="en-GB" dirty="0">
                <a:latin typeface="Comic Sans MS"/>
                <a:ea typeface="+mn-lt"/>
                <a:cs typeface="+mn-lt"/>
              </a:rPr>
              <a:t>. All children are taught in groups specific to their need. We assess children regularly to ensure they are always in the correct group.</a:t>
            </a:r>
            <a:endParaRPr lang="en-GB">
              <a:latin typeface="Comic Sans MS"/>
            </a:endParaRPr>
          </a:p>
          <a:p>
            <a:r>
              <a:rPr lang="en-GB" sz="4000" b="1" dirty="0">
                <a:solidFill>
                  <a:srgbClr val="00B0F0"/>
                </a:solidFill>
                <a:latin typeface="Comic Sans MS"/>
              </a:rPr>
              <a:t>Later on …</a:t>
            </a:r>
          </a:p>
          <a:p>
            <a:r>
              <a:rPr lang="en-GB" dirty="0">
                <a:latin typeface="Comic Sans MS" panose="030F0702030302020204" pitchFamily="66" charset="0"/>
              </a:rPr>
              <a:t>They will work on fluency and develop reading comprehension skills, including retrieval and inference.</a:t>
            </a:r>
          </a:p>
        </p:txBody>
      </p:sp>
    </p:spTree>
    <p:extLst>
      <p:ext uri="{BB962C8B-B14F-4D97-AF65-F5344CB8AC3E}">
        <p14:creationId xmlns:p14="http://schemas.microsoft.com/office/powerpoint/2010/main" val="18633369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04E3077-1464-435D-9B15-BAA28E8187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525" y="66675"/>
            <a:ext cx="11410950" cy="672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1307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3342166-0F41-4C64-BFDE-708F8351D6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441" y="765828"/>
            <a:ext cx="10611118" cy="5986060"/>
          </a:xfrm>
          <a:prstGeom prst="rect">
            <a:avLst/>
          </a:prstGeom>
        </p:spPr>
      </p:pic>
      <p:sp>
        <p:nvSpPr>
          <p:cNvPr id="3" name="Title 3">
            <a:extLst>
              <a:ext uri="{FF2B5EF4-FFF2-40B4-BE49-F238E27FC236}">
                <a16:creationId xmlns:a16="http://schemas.microsoft.com/office/drawing/2014/main" id="{3AA46E77-26FC-405F-9141-53658C70255A}"/>
              </a:ext>
            </a:extLst>
          </p:cNvPr>
          <p:cNvSpPr txBox="1">
            <a:spLocks/>
          </p:cNvSpPr>
          <p:nvPr/>
        </p:nvSpPr>
        <p:spPr>
          <a:xfrm>
            <a:off x="264850" y="0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chemeClr val="accent1"/>
                </a:solidFill>
                <a:latin typeface="Comic Sans MS" panose="030F0702030302020204" pitchFamily="66" charset="0"/>
              </a:rPr>
              <a:t>English</a:t>
            </a:r>
          </a:p>
        </p:txBody>
      </p:sp>
    </p:spTree>
    <p:extLst>
      <p:ext uri="{BB962C8B-B14F-4D97-AF65-F5344CB8AC3E}">
        <p14:creationId xmlns:p14="http://schemas.microsoft.com/office/powerpoint/2010/main" val="38015797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FD11F44-2E0E-4B66-A250-7AA06F204F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106" y="0"/>
            <a:ext cx="91817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5858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5A149CC-049A-46D0-8E26-90E8CE9194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67834" y="867835"/>
            <a:ext cx="6858000" cy="51223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72BE5DD-34C9-4059-86F4-EB7C8FDAE7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01834" y="867834"/>
            <a:ext cx="6858000" cy="5122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5384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F342AF0-CE98-45E9-924D-6EA5967717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903" y="1244184"/>
            <a:ext cx="10928194" cy="4407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5314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8313EF0-8B77-4D1C-9962-BC8FD9BA62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635000"/>
            <a:ext cx="12192000" cy="81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3030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451E777-11EA-4835-AEC3-68D45110B85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C450062-2B34-4236-A41A-AD476FCD4A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2834"/>
          <a:stretch/>
        </p:blipFill>
        <p:spPr>
          <a:xfrm>
            <a:off x="164514" y="175131"/>
            <a:ext cx="11962716" cy="528841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A089151-FBD4-46BC-86E2-15F5F05C9E40}"/>
              </a:ext>
            </a:extLst>
          </p:cNvPr>
          <p:cNvSpPr/>
          <p:nvPr/>
        </p:nvSpPr>
        <p:spPr>
          <a:xfrm>
            <a:off x="342900" y="971550"/>
            <a:ext cx="3028950" cy="421767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A868755-A206-4D4F-8592-DB4EB306425B}"/>
              </a:ext>
            </a:extLst>
          </p:cNvPr>
          <p:cNvSpPr txBox="1"/>
          <p:nvPr/>
        </p:nvSpPr>
        <p:spPr>
          <a:xfrm>
            <a:off x="2628900" y="1327557"/>
            <a:ext cx="10504170" cy="480131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3600" dirty="0">
                <a:solidFill>
                  <a:schemeClr val="accent1"/>
                </a:solidFill>
                <a:latin typeface="Comic Sans MS" panose="030F0702030302020204" pitchFamily="66" charset="0"/>
              </a:rPr>
              <a:t>Teachers :- </a:t>
            </a:r>
          </a:p>
          <a:p>
            <a:r>
              <a:rPr lang="en-GB" sz="3600" dirty="0">
                <a:solidFill>
                  <a:schemeClr val="accent1"/>
                </a:solidFill>
                <a:latin typeface="Comic Sans MS"/>
              </a:rPr>
              <a:t> 	Mr Eardley &amp; Mrs Kawagoe</a:t>
            </a:r>
          </a:p>
          <a:p>
            <a:endParaRPr lang="en-GB" sz="3600" dirty="0">
              <a:solidFill>
                <a:schemeClr val="accent1"/>
              </a:solidFill>
              <a:latin typeface="Comic Sans MS" panose="030F0702030302020204" pitchFamily="66" charset="0"/>
            </a:endParaRPr>
          </a:p>
          <a:p>
            <a:r>
              <a:rPr lang="en-GB" sz="3600" dirty="0">
                <a:solidFill>
                  <a:schemeClr val="accent1"/>
                </a:solidFill>
                <a:latin typeface="Comic Sans MS" panose="030F0702030302020204" pitchFamily="66" charset="0"/>
              </a:rPr>
              <a:t>Teaching Support Staff:- </a:t>
            </a:r>
          </a:p>
          <a:p>
            <a:r>
              <a:rPr lang="en-GB" sz="3600" dirty="0">
                <a:solidFill>
                  <a:schemeClr val="accent1"/>
                </a:solidFill>
                <a:latin typeface="Comic Sans MS"/>
              </a:rPr>
              <a:t>	Mrs Grant, Mrs Kenyon, Mrs Mitton,</a:t>
            </a:r>
          </a:p>
          <a:p>
            <a:r>
              <a:rPr lang="en-GB" sz="3600" dirty="0">
                <a:solidFill>
                  <a:schemeClr val="accent1"/>
                </a:solidFill>
                <a:latin typeface="Comic Sans MS"/>
              </a:rPr>
              <a:t>	Miss Hales &amp; Mrs Wigfall</a:t>
            </a:r>
          </a:p>
          <a:p>
            <a:endParaRPr lang="en-GB" sz="3600" dirty="0">
              <a:solidFill>
                <a:schemeClr val="accent1"/>
              </a:solidFill>
              <a:latin typeface="Comic Sans MS" panose="030F0702030302020204" pitchFamily="66" charset="0"/>
            </a:endParaRPr>
          </a:p>
          <a:p>
            <a:endParaRPr lang="en-GB" dirty="0">
              <a:solidFill>
                <a:schemeClr val="accent1"/>
              </a:solidFill>
              <a:latin typeface="Comic Sans MS" panose="030F0702030302020204" pitchFamily="66" charset="0"/>
            </a:endParaRPr>
          </a:p>
          <a:p>
            <a:endParaRPr lang="en-GB" dirty="0">
              <a:solidFill>
                <a:schemeClr val="accent1"/>
              </a:solidFill>
              <a:latin typeface="Comic Sans MS" panose="030F0702030302020204" pitchFamily="66" charset="0"/>
            </a:endParaRPr>
          </a:p>
          <a:p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F4079D9-A72F-42AF-A4B5-4CCFD08113F7}"/>
              </a:ext>
            </a:extLst>
          </p:cNvPr>
          <p:cNvSpPr/>
          <p:nvPr/>
        </p:nvSpPr>
        <p:spPr>
          <a:xfrm>
            <a:off x="948690" y="344741"/>
            <a:ext cx="2868930" cy="4572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Meet the Staff</a:t>
            </a:r>
          </a:p>
        </p:txBody>
      </p:sp>
    </p:spTree>
    <p:extLst>
      <p:ext uri="{BB962C8B-B14F-4D97-AF65-F5344CB8AC3E}">
        <p14:creationId xmlns:p14="http://schemas.microsoft.com/office/powerpoint/2010/main" val="36954967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0DDEBB3-1287-42CA-8AC4-17A7F49E74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667" r="1188" b="4166"/>
          <a:stretch/>
        </p:blipFill>
        <p:spPr>
          <a:xfrm>
            <a:off x="72390" y="228600"/>
            <a:ext cx="12047220" cy="6320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3871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shot of a web page&#10;&#10;Description automatically generated">
            <a:extLst>
              <a:ext uri="{FF2B5EF4-FFF2-40B4-BE49-F238E27FC236}">
                <a16:creationId xmlns:a16="http://schemas.microsoft.com/office/drawing/2014/main" id="{5B5E5F74-6356-88DD-D6C0-D77ABE90AA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4400" y="2673626"/>
            <a:ext cx="2743200" cy="1510748"/>
          </a:xfrm>
          <a:prstGeom prst="rect">
            <a:avLst/>
          </a:prstGeom>
        </p:spPr>
      </p:pic>
      <p:pic>
        <p:nvPicPr>
          <p:cNvPr id="3" name="Picture 2" descr="A screenshot of a web page&#10;&#10;Description automatically generated">
            <a:extLst>
              <a:ext uri="{FF2B5EF4-FFF2-40B4-BE49-F238E27FC236}">
                <a16:creationId xmlns:a16="http://schemas.microsoft.com/office/drawing/2014/main" id="{5BA45A71-7DF7-4B6E-DDF1-02E6A63FB1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1400" y="319242"/>
            <a:ext cx="8467968" cy="46564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9ECC81E-A808-1E4C-0D22-AB4591AC9995}"/>
              </a:ext>
            </a:extLst>
          </p:cNvPr>
          <p:cNvSpPr txBox="1"/>
          <p:nvPr/>
        </p:nvSpPr>
        <p:spPr>
          <a:xfrm>
            <a:off x="74246" y="1227015"/>
            <a:ext cx="3759200" cy="369331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dirty="0">
                <a:solidFill>
                  <a:srgbClr val="4472C4"/>
                </a:solidFill>
                <a:latin typeface="Comic Sans MS"/>
                <a:cs typeface="Arial"/>
              </a:rPr>
              <a:t>Our Year 2 page will provide you with information on :</a:t>
            </a:r>
            <a:r>
              <a:rPr lang="en-US" dirty="0">
                <a:solidFill>
                  <a:srgbClr val="4472C4"/>
                </a:solidFill>
                <a:latin typeface="Comic Sans MS"/>
                <a:cs typeface="Arial"/>
              </a:rPr>
              <a:t>​</a:t>
            </a:r>
          </a:p>
          <a:p>
            <a:r>
              <a:rPr lang="en-GB" dirty="0">
                <a:solidFill>
                  <a:srgbClr val="4472C4"/>
                </a:solidFill>
                <a:latin typeface="Comic Sans MS"/>
                <a:cs typeface="Arial"/>
              </a:rPr>
              <a:t>​</a:t>
            </a:r>
          </a:p>
          <a:p>
            <a:pPr marL="285750" indent="-285750">
              <a:buFont typeface="Arial"/>
              <a:buChar char="•"/>
            </a:pPr>
            <a:r>
              <a:rPr lang="en-GB" dirty="0">
                <a:solidFill>
                  <a:srgbClr val="4472C4"/>
                </a:solidFill>
                <a:latin typeface="Comic Sans MS"/>
                <a:cs typeface="Arial"/>
              </a:rPr>
              <a:t>what we are focussing on learning </a:t>
            </a:r>
            <a:r>
              <a:rPr lang="en-US" dirty="0">
                <a:solidFill>
                  <a:srgbClr val="4472C4"/>
                </a:solidFill>
                <a:latin typeface="Comic Sans MS"/>
                <a:cs typeface="Arial"/>
              </a:rPr>
              <a:t>​</a:t>
            </a:r>
          </a:p>
          <a:p>
            <a:pPr marL="285750" indent="-285750">
              <a:buFont typeface="Arial"/>
              <a:buChar char="•"/>
            </a:pPr>
            <a:endParaRPr lang="en-GB" dirty="0">
              <a:solidFill>
                <a:srgbClr val="4472C4"/>
              </a:solidFill>
              <a:latin typeface="Comic Sans MS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GB" dirty="0">
                <a:solidFill>
                  <a:srgbClr val="4472C4"/>
                </a:solidFill>
                <a:latin typeface="Comic Sans MS"/>
                <a:cs typeface="Arial"/>
              </a:rPr>
              <a:t>key information for the year group</a:t>
            </a:r>
            <a:r>
              <a:rPr lang="en-US" dirty="0">
                <a:solidFill>
                  <a:srgbClr val="4472C4"/>
                </a:solidFill>
                <a:latin typeface="Comic Sans MS"/>
                <a:cs typeface="Arial"/>
              </a:rPr>
              <a:t>​</a:t>
            </a:r>
          </a:p>
          <a:p>
            <a:pPr marL="285750" indent="-285750">
              <a:buFont typeface="Arial"/>
              <a:buChar char="•"/>
            </a:pPr>
            <a:endParaRPr lang="en-GB" dirty="0">
              <a:solidFill>
                <a:srgbClr val="4472C4"/>
              </a:solidFill>
              <a:latin typeface="Comic Sans MS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GB" dirty="0">
                <a:solidFill>
                  <a:srgbClr val="4472C4"/>
                </a:solidFill>
                <a:latin typeface="Comic Sans MS"/>
                <a:cs typeface="Arial"/>
              </a:rPr>
              <a:t>expectations we are working towards throughout the year.</a:t>
            </a:r>
            <a:r>
              <a:rPr lang="en-US" dirty="0">
                <a:solidFill>
                  <a:srgbClr val="4472C4"/>
                </a:solidFill>
                <a:latin typeface="Comic Sans MS"/>
                <a:cs typeface="Arial"/>
              </a:rPr>
              <a:t>​</a:t>
            </a:r>
          </a:p>
          <a:p>
            <a:pPr>
              <a:buChar char="•"/>
            </a:pPr>
            <a:endParaRPr lang="en-GB" dirty="0">
              <a:solidFill>
                <a:srgbClr val="4472C4"/>
              </a:solidFill>
              <a:latin typeface="Comic Sans MS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657735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DF0E546-696D-4E96-9F8A-3A58F5B299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614" y="951877"/>
            <a:ext cx="11736773" cy="5906125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C731592A-B8DD-4791-AC9B-E54CFA5DD3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850" y="0"/>
            <a:ext cx="10515600" cy="1325563"/>
          </a:xfrm>
        </p:spPr>
        <p:txBody>
          <a:bodyPr/>
          <a:lstStyle/>
          <a:p>
            <a:r>
              <a:rPr lang="en-GB" dirty="0">
                <a:solidFill>
                  <a:schemeClr val="accent1"/>
                </a:solidFill>
                <a:latin typeface="Comic Sans MS" panose="030F0702030302020204" pitchFamily="66" charset="0"/>
              </a:rPr>
              <a:t>Maths</a:t>
            </a:r>
          </a:p>
        </p:txBody>
      </p:sp>
    </p:spTree>
    <p:extLst>
      <p:ext uri="{BB962C8B-B14F-4D97-AF65-F5344CB8AC3E}">
        <p14:creationId xmlns:p14="http://schemas.microsoft.com/office/powerpoint/2010/main" val="32694780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67044F5-F6D3-49DD-B366-D7564B400F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6266" y="209862"/>
            <a:ext cx="10139468" cy="6498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4505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DA45EBCA-1C53-4797-BDD8-7617383134BC}"/>
              </a:ext>
            </a:extLst>
          </p:cNvPr>
          <p:cNvSpPr/>
          <p:nvPr/>
        </p:nvSpPr>
        <p:spPr>
          <a:xfrm>
            <a:off x="2133601" y="2002972"/>
            <a:ext cx="1524000" cy="142602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/>
              <a:t>17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A93678D-22DD-4A2B-BD04-BE137030B34E}"/>
              </a:ext>
            </a:extLst>
          </p:cNvPr>
          <p:cNvSpPr/>
          <p:nvPr/>
        </p:nvSpPr>
        <p:spPr>
          <a:xfrm>
            <a:off x="3657601" y="4924224"/>
            <a:ext cx="1524000" cy="142602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/>
              <a:t>7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4E038D3-665C-4A32-BC80-918ED3D378D5}"/>
              </a:ext>
            </a:extLst>
          </p:cNvPr>
          <p:cNvSpPr/>
          <p:nvPr/>
        </p:nvSpPr>
        <p:spPr>
          <a:xfrm>
            <a:off x="609601" y="4924224"/>
            <a:ext cx="1524000" cy="142602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/>
              <a:t>10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3F073429-2414-473C-8E61-C68CE87E6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accent1"/>
                </a:solidFill>
                <a:latin typeface="Comic Sans MS" panose="030F0702030302020204" pitchFamily="66" charset="0"/>
              </a:rPr>
              <a:t>Partition of 2 digit numbers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5F6C782-254E-4CD7-AA84-6E17475731F8}"/>
              </a:ext>
            </a:extLst>
          </p:cNvPr>
          <p:cNvCxnSpPr>
            <a:cxnSpLocks/>
            <a:stCxn id="3" idx="4"/>
            <a:endCxn id="4" idx="0"/>
          </p:cNvCxnSpPr>
          <p:nvPr/>
        </p:nvCxnSpPr>
        <p:spPr>
          <a:xfrm>
            <a:off x="2895601" y="3429000"/>
            <a:ext cx="1524000" cy="1495224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578986C-CFC7-4B23-AE4C-4F1515B22A49}"/>
              </a:ext>
            </a:extLst>
          </p:cNvPr>
          <p:cNvCxnSpPr>
            <a:cxnSpLocks/>
            <a:stCxn id="3" idx="4"/>
            <a:endCxn id="5" idx="0"/>
          </p:cNvCxnSpPr>
          <p:nvPr/>
        </p:nvCxnSpPr>
        <p:spPr>
          <a:xfrm flipH="1">
            <a:off x="1371601" y="3429000"/>
            <a:ext cx="1524000" cy="1495224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>
            <a:extLst>
              <a:ext uri="{FF2B5EF4-FFF2-40B4-BE49-F238E27FC236}">
                <a16:creationId xmlns:a16="http://schemas.microsoft.com/office/drawing/2014/main" id="{2405E032-5666-4BDC-8E1B-5A488FA0EC4C}"/>
              </a:ext>
            </a:extLst>
          </p:cNvPr>
          <p:cNvSpPr/>
          <p:nvPr/>
        </p:nvSpPr>
        <p:spPr>
          <a:xfrm>
            <a:off x="8155173" y="2002972"/>
            <a:ext cx="1524000" cy="142602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/>
              <a:t>25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D2313863-C0DF-4C55-82CF-9C9B683F4DF1}"/>
              </a:ext>
            </a:extLst>
          </p:cNvPr>
          <p:cNvSpPr/>
          <p:nvPr/>
        </p:nvSpPr>
        <p:spPr>
          <a:xfrm>
            <a:off x="9679173" y="4924224"/>
            <a:ext cx="1524000" cy="142602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/>
              <a:t>5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150BBD26-4B69-4574-A6DF-ADE2F5E138FF}"/>
              </a:ext>
            </a:extLst>
          </p:cNvPr>
          <p:cNvSpPr/>
          <p:nvPr/>
        </p:nvSpPr>
        <p:spPr>
          <a:xfrm>
            <a:off x="6631173" y="4924224"/>
            <a:ext cx="1524000" cy="142602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/>
              <a:t>20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4BB4348B-B069-4A03-A04A-6C51D22D66DE}"/>
              </a:ext>
            </a:extLst>
          </p:cNvPr>
          <p:cNvCxnSpPr>
            <a:cxnSpLocks/>
            <a:stCxn id="25" idx="4"/>
            <a:endCxn id="26" idx="0"/>
          </p:cNvCxnSpPr>
          <p:nvPr/>
        </p:nvCxnSpPr>
        <p:spPr>
          <a:xfrm>
            <a:off x="8917173" y="3429000"/>
            <a:ext cx="1524000" cy="1495224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2D986DF8-D52F-4638-BB0C-ABA83D19D949}"/>
              </a:ext>
            </a:extLst>
          </p:cNvPr>
          <p:cNvCxnSpPr>
            <a:cxnSpLocks/>
            <a:stCxn id="25" idx="4"/>
            <a:endCxn id="27" idx="0"/>
          </p:cNvCxnSpPr>
          <p:nvPr/>
        </p:nvCxnSpPr>
        <p:spPr>
          <a:xfrm flipH="1">
            <a:off x="7393173" y="3429000"/>
            <a:ext cx="1524000" cy="1495224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96184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F073429-2414-473C-8E61-C68CE87E6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accent1"/>
                </a:solidFill>
                <a:latin typeface="Comic Sans MS" panose="030F0702030302020204" pitchFamily="66" charset="0"/>
              </a:rPr>
              <a:t>Number bonds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76B89A1-5F39-4868-A5C4-0C8BBCD59D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082" t="23875" r="45915" b="30013"/>
          <a:stretch/>
        </p:blipFill>
        <p:spPr>
          <a:xfrm>
            <a:off x="6228907" y="2766219"/>
            <a:ext cx="4926417" cy="31623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0845AF8-A49B-4426-B085-F9C292ECF7F8}"/>
              </a:ext>
            </a:extLst>
          </p:cNvPr>
          <p:cNvSpPr txBox="1"/>
          <p:nvPr/>
        </p:nvSpPr>
        <p:spPr>
          <a:xfrm>
            <a:off x="6228907" y="694750"/>
            <a:ext cx="500970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accent1"/>
                </a:solidFill>
                <a:latin typeface="Comic Sans MS" panose="030F0702030302020204" pitchFamily="66" charset="0"/>
              </a:rPr>
              <a:t>What numbers we can join together to make up to ten and using the reasoning to count bonds up to 20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315097-BCB8-4C61-A22F-3512AB4EE40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308" t="18605" r="49244" b="24186"/>
          <a:stretch/>
        </p:blipFill>
        <p:spPr>
          <a:xfrm>
            <a:off x="838200" y="1863616"/>
            <a:ext cx="4199861" cy="3923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9421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F073429-2414-473C-8E61-C68CE87E6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accent1"/>
                </a:solidFill>
                <a:latin typeface="Comic Sans MS" panose="030F0702030302020204" pitchFamily="66" charset="0"/>
              </a:rPr>
              <a:t>Fractions of shapes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3A6997F-B6A2-4FEC-A6E8-CED11B62191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215" t="35814" r="47150" b="41395"/>
          <a:stretch/>
        </p:blipFill>
        <p:spPr>
          <a:xfrm>
            <a:off x="3740888" y="1690688"/>
            <a:ext cx="4710223" cy="156298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BB9F50E-767F-48FB-8185-FAC6647F892E}"/>
              </a:ext>
            </a:extLst>
          </p:cNvPr>
          <p:cNvSpPr txBox="1"/>
          <p:nvPr/>
        </p:nvSpPr>
        <p:spPr>
          <a:xfrm>
            <a:off x="838200" y="3806456"/>
            <a:ext cx="1094267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accent1"/>
                </a:solidFill>
                <a:latin typeface="Comic Sans MS" panose="030F0702030302020204" pitchFamily="66" charset="0"/>
              </a:rPr>
              <a:t>Words we use include “equal” “parts” and “whole” </a:t>
            </a:r>
          </a:p>
          <a:p>
            <a:endParaRPr lang="en-GB" sz="2800" dirty="0">
              <a:solidFill>
                <a:schemeClr val="accent1"/>
              </a:solidFill>
              <a:latin typeface="Comic Sans MS" panose="030F0702030302020204" pitchFamily="66" charset="0"/>
            </a:endParaRPr>
          </a:p>
          <a:p>
            <a:r>
              <a:rPr lang="en-GB" sz="2800" dirty="0">
                <a:solidFill>
                  <a:schemeClr val="accent1"/>
                </a:solidFill>
                <a:latin typeface="Comic Sans MS" panose="030F0702030302020204" pitchFamily="66" charset="0"/>
              </a:rPr>
              <a:t>Using real life instances, such as pizza, cakes etc to demonstrate the principles of equal parts</a:t>
            </a:r>
          </a:p>
        </p:txBody>
      </p:sp>
    </p:spTree>
    <p:extLst>
      <p:ext uri="{BB962C8B-B14F-4D97-AF65-F5344CB8AC3E}">
        <p14:creationId xmlns:p14="http://schemas.microsoft.com/office/powerpoint/2010/main" val="8075724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aaa62d-5683-47fe-8c33-ca28771320c4">
      <Terms xmlns="http://schemas.microsoft.com/office/infopath/2007/PartnerControls"/>
    </lcf76f155ced4ddcb4097134ff3c332f>
    <TaxCatchAll xmlns="d25c5918-862a-40f5-bdb7-fe9ca5ee7eb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3D26BDA5565C44395EF256D21701690" ma:contentTypeVersion="14" ma:contentTypeDescription="Create a new document." ma:contentTypeScope="" ma:versionID="1424be4789419a3baddca52bc0d23de4">
  <xsd:schema xmlns:xsd="http://www.w3.org/2001/XMLSchema" xmlns:xs="http://www.w3.org/2001/XMLSchema" xmlns:p="http://schemas.microsoft.com/office/2006/metadata/properties" xmlns:ns2="2baaa62d-5683-47fe-8c33-ca28771320c4" xmlns:ns3="d25c5918-862a-40f5-bdb7-fe9ca5ee7ebf" targetNamespace="http://schemas.microsoft.com/office/2006/metadata/properties" ma:root="true" ma:fieldsID="17bcdf66207c1b4959833f021bc95b5a" ns2:_="" ns3:_="">
    <xsd:import namespace="2baaa62d-5683-47fe-8c33-ca28771320c4"/>
    <xsd:import namespace="d25c5918-862a-40f5-bdb7-fe9ca5ee7eb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bjectDetectorVersions" minOccurs="0"/>
                <xsd:element ref="ns2:MediaLengthInSecond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baaa62d-5683-47fe-8c33-ca28771320c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3" nillable="true" ma:displayName="Location" ma:indexed="true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edbf4195-17c1-4889-b726-9c64e07ce77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25c5918-862a-40f5-bdb7-fe9ca5ee7ebf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6031f1d7-a37b-4af7-afa6-ad6fd3d0d186}" ma:internalName="TaxCatchAll" ma:showField="CatchAllData" ma:web="d25c5918-862a-40f5-bdb7-fe9ca5ee7eb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1FB1097-7D39-4989-81D2-54CB56880D07}">
  <ds:schemaRefs>
    <ds:schemaRef ds:uri="http://schemas.microsoft.com/office/2006/metadata/properties"/>
    <ds:schemaRef ds:uri="http://schemas.microsoft.com/office/infopath/2007/PartnerControls"/>
    <ds:schemaRef ds:uri="2baaa62d-5683-47fe-8c33-ca28771320c4"/>
    <ds:schemaRef ds:uri="d25c5918-862a-40f5-bdb7-fe9ca5ee7ebf"/>
  </ds:schemaRefs>
</ds:datastoreItem>
</file>

<file path=customXml/itemProps2.xml><?xml version="1.0" encoding="utf-8"?>
<ds:datastoreItem xmlns:ds="http://schemas.openxmlformats.org/officeDocument/2006/customXml" ds:itemID="{C53CAA27-225F-4B2F-959D-CDF03EAC16D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baaa62d-5683-47fe-8c33-ca28771320c4"/>
    <ds:schemaRef ds:uri="d25c5918-862a-40f5-bdb7-fe9ca5ee7eb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7DCBDBB-4BEE-4E1B-8C64-4C24BCCD7F1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448</TotalTime>
  <Words>230</Words>
  <Application>Microsoft Office PowerPoint</Application>
  <PresentationFormat>Widescreen</PresentationFormat>
  <Paragraphs>58</Paragraphs>
  <Slides>19</Slides>
  <Notes>13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Maths</vt:lpstr>
      <vt:lpstr>PowerPoint Presentation</vt:lpstr>
      <vt:lpstr>Partition of 2 digit numbers</vt:lpstr>
      <vt:lpstr>Number bonds</vt:lpstr>
      <vt:lpstr>Fractions of shapes </vt:lpstr>
      <vt:lpstr>Multiplication  and division. Arrays.</vt:lpstr>
      <vt:lpstr>2D &amp; 3D shapes </vt:lpstr>
      <vt:lpstr>PowerPoint Presentation</vt:lpstr>
      <vt:lpstr>Reading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Year 2</dc:title>
  <dc:creator>Sally Kawagoe1</dc:creator>
  <cp:lastModifiedBy>Sally Kawagoe1</cp:lastModifiedBy>
  <cp:revision>91</cp:revision>
  <dcterms:created xsi:type="dcterms:W3CDTF">2021-09-08T14:45:44Z</dcterms:created>
  <dcterms:modified xsi:type="dcterms:W3CDTF">2023-09-18T13:21:10Z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0x01010033D26BDA5565C44395EF256D21701690</vt:lpwstr>
  </property>
  <property fmtid="{D5CDD505-2E9C-101B-9397-08002B2CF9AE}" pid="3" name="Order">
    <vt:r8>2536800</vt:r8>
  </property>
  <property fmtid="{D5CDD505-2E9C-101B-9397-08002B2CF9AE}" pid="4" name="MediaServiceImageTags">
    <vt:lpwstr/>
  </property>
</Properties>
</file>