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3" r:id="rId6"/>
    <p:sldId id="266" r:id="rId7"/>
    <p:sldId id="268" r:id="rId8"/>
    <p:sldId id="257" r:id="rId9"/>
    <p:sldId id="258" r:id="rId10"/>
    <p:sldId id="259" r:id="rId11"/>
    <p:sldId id="260" r:id="rId12"/>
    <p:sldId id="265" r:id="rId13"/>
    <p:sldId id="264" r:id="rId14"/>
    <p:sldId id="261" r:id="rId15"/>
    <p:sldId id="267" r:id="rId16"/>
    <p:sldId id="262" r:id="rId17"/>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E3C23-2B70-49F1-8BFA-66211FDD9E19}" v="2" dt="2023-09-13T11:43:24.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8" autoAdjust="0"/>
    <p:restoredTop sz="94660"/>
  </p:normalViewPr>
  <p:slideViewPr>
    <p:cSldViewPr snapToGrid="0">
      <p:cViewPr varScale="1">
        <p:scale>
          <a:sx n="51" d="100"/>
          <a:sy n="51" d="100"/>
        </p:scale>
        <p:origin x="13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9/13/2023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3648-0A48-4156-88B8-FEC685A8E3C4}"/>
              </a:ext>
            </a:extLst>
          </p:cNvPr>
          <p:cNvSpPr>
            <a:spLocks noGrp="1"/>
          </p:cNvSpPr>
          <p:nvPr>
            <p:ph type="ctrTitle"/>
          </p:nvPr>
        </p:nvSpPr>
        <p:spPr>
          <a:xfrm>
            <a:off x="1405467" y="2637366"/>
            <a:ext cx="7766936" cy="2230966"/>
          </a:xfrm>
        </p:spPr>
        <p:txBody>
          <a:bodyPr/>
          <a:lstStyle/>
          <a:p>
            <a:r>
              <a:rPr lang="en-GB" dirty="0"/>
              <a:t>Open Classroom</a:t>
            </a:r>
            <a:br>
              <a:rPr lang="en-GB" dirty="0"/>
            </a:br>
            <a:r>
              <a:rPr lang="en-GB" dirty="0"/>
              <a:t>Presentation </a:t>
            </a:r>
            <a:br>
              <a:rPr lang="en-GB" dirty="0"/>
            </a:br>
            <a:endParaRPr lang="en-GB" dirty="0"/>
          </a:p>
        </p:txBody>
      </p:sp>
      <p:sp>
        <p:nvSpPr>
          <p:cNvPr id="3" name="Subtitle 2">
            <a:extLst>
              <a:ext uri="{FF2B5EF4-FFF2-40B4-BE49-F238E27FC236}">
                <a16:creationId xmlns:a16="http://schemas.microsoft.com/office/drawing/2014/main" id="{9002237D-B4AB-4306-A634-1C2DF6BEA48B}"/>
              </a:ext>
            </a:extLst>
          </p:cNvPr>
          <p:cNvSpPr>
            <a:spLocks noGrp="1"/>
          </p:cNvSpPr>
          <p:nvPr>
            <p:ph type="subTitle" idx="1"/>
          </p:nvPr>
        </p:nvSpPr>
        <p:spPr>
          <a:xfrm>
            <a:off x="1265767" y="4038133"/>
            <a:ext cx="7766936" cy="1096899"/>
          </a:xfrm>
        </p:spPr>
        <p:txBody>
          <a:bodyPr>
            <a:normAutofit/>
          </a:bodyPr>
          <a:lstStyle/>
          <a:p>
            <a:r>
              <a:rPr lang="en-GB" sz="2400" dirty="0"/>
              <a:t>13.09.23</a:t>
            </a:r>
          </a:p>
        </p:txBody>
      </p:sp>
    </p:spTree>
    <p:extLst>
      <p:ext uri="{BB962C8B-B14F-4D97-AF65-F5344CB8AC3E}">
        <p14:creationId xmlns:p14="http://schemas.microsoft.com/office/powerpoint/2010/main" val="3303641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A25C-C0D7-4D8F-9789-DE64980755CD}"/>
              </a:ext>
            </a:extLst>
          </p:cNvPr>
          <p:cNvSpPr>
            <a:spLocks noGrp="1"/>
          </p:cNvSpPr>
          <p:nvPr>
            <p:ph type="title"/>
          </p:nvPr>
        </p:nvSpPr>
        <p:spPr/>
        <p:txBody>
          <a:bodyPr/>
          <a:lstStyle/>
          <a:p>
            <a:r>
              <a:rPr lang="en-GB" dirty="0"/>
              <a:t>End of Year Assessment</a:t>
            </a:r>
          </a:p>
        </p:txBody>
      </p:sp>
      <p:sp>
        <p:nvSpPr>
          <p:cNvPr id="3" name="Content Placeholder 2">
            <a:extLst>
              <a:ext uri="{FF2B5EF4-FFF2-40B4-BE49-F238E27FC236}">
                <a16:creationId xmlns:a16="http://schemas.microsoft.com/office/drawing/2014/main" id="{46122874-8845-4A64-9E69-667DD69C2FB3}"/>
              </a:ext>
            </a:extLst>
          </p:cNvPr>
          <p:cNvSpPr>
            <a:spLocks noGrp="1"/>
          </p:cNvSpPr>
          <p:nvPr>
            <p:ph idx="1"/>
          </p:nvPr>
        </p:nvSpPr>
        <p:spPr>
          <a:xfrm>
            <a:off x="677334" y="1346201"/>
            <a:ext cx="8596668" cy="4695162"/>
          </a:xfrm>
        </p:spPr>
        <p:txBody>
          <a:bodyPr>
            <a:normAutofit/>
          </a:bodyPr>
          <a:lstStyle/>
          <a:p>
            <a:r>
              <a:rPr lang="en-GB" sz="2000" dirty="0"/>
              <a:t>At the end of the year your child will be assessed against the Early Learning Goals. Your child will need to pass the prime areas of learning as well as Maths and Literacy (please see your hand-out) to make a good level of development.</a:t>
            </a:r>
          </a:p>
          <a:p>
            <a:r>
              <a:rPr lang="en-GB" sz="2000" dirty="0"/>
              <a:t>A snapshot in time of where the </a:t>
            </a:r>
            <a:r>
              <a:rPr lang="en-GB" sz="2000"/>
              <a:t>children are </a:t>
            </a:r>
            <a:r>
              <a:rPr lang="en-GB" sz="2000" dirty="0"/>
              <a:t>– it is mainly to help year one teachers with transition and how to support them with their individual needs.</a:t>
            </a:r>
          </a:p>
          <a:p>
            <a:pPr marL="0" indent="0">
              <a:buNone/>
            </a:pPr>
            <a:r>
              <a:rPr lang="en-GB" sz="2000" dirty="0"/>
              <a:t> </a:t>
            </a:r>
          </a:p>
        </p:txBody>
      </p:sp>
    </p:spTree>
    <p:extLst>
      <p:ext uri="{BB962C8B-B14F-4D97-AF65-F5344CB8AC3E}">
        <p14:creationId xmlns:p14="http://schemas.microsoft.com/office/powerpoint/2010/main" val="2668434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3227-E9A7-461D-867D-AF6A6D8263B6}"/>
              </a:ext>
            </a:extLst>
          </p:cNvPr>
          <p:cNvSpPr>
            <a:spLocks noGrp="1"/>
          </p:cNvSpPr>
          <p:nvPr>
            <p:ph type="title"/>
          </p:nvPr>
        </p:nvSpPr>
        <p:spPr/>
        <p:txBody>
          <a:bodyPr/>
          <a:lstStyle/>
          <a:p>
            <a:r>
              <a:rPr lang="en-GB" dirty="0"/>
              <a:t>Homework Expectation</a:t>
            </a:r>
          </a:p>
        </p:txBody>
      </p:sp>
      <p:sp>
        <p:nvSpPr>
          <p:cNvPr id="3" name="Content Placeholder 2">
            <a:extLst>
              <a:ext uri="{FF2B5EF4-FFF2-40B4-BE49-F238E27FC236}">
                <a16:creationId xmlns:a16="http://schemas.microsoft.com/office/drawing/2014/main" id="{39C83C6B-6237-43B3-85F1-6C727C0598A1}"/>
              </a:ext>
            </a:extLst>
          </p:cNvPr>
          <p:cNvSpPr>
            <a:spLocks noGrp="1"/>
          </p:cNvSpPr>
          <p:nvPr>
            <p:ph idx="1"/>
          </p:nvPr>
        </p:nvSpPr>
        <p:spPr>
          <a:xfrm>
            <a:off x="677334" y="1358900"/>
            <a:ext cx="8466666" cy="5003799"/>
          </a:xfrm>
        </p:spPr>
        <p:txBody>
          <a:bodyPr>
            <a:normAutofit/>
          </a:bodyPr>
          <a:lstStyle/>
          <a:p>
            <a:r>
              <a:rPr lang="en-GB" sz="2000" dirty="0"/>
              <a:t>Reading – Hear your child read at home as much as possible</a:t>
            </a:r>
          </a:p>
          <a:p>
            <a:r>
              <a:rPr lang="en-GB" sz="2000" dirty="0"/>
              <a:t>Phonics – practise sounds on a video with a letter formation sheet to support the learning. This doesn’t need to be handed back to the class teacher (only to support the learning at home). </a:t>
            </a:r>
          </a:p>
          <a:p>
            <a:r>
              <a:rPr lang="en-GB" sz="2000" dirty="0"/>
              <a:t>Practise the sound flash cards with your child (</a:t>
            </a:r>
            <a:r>
              <a:rPr lang="en-GB" sz="2000" dirty="0" err="1"/>
              <a:t>approx</a:t>
            </a:r>
            <a:r>
              <a:rPr lang="en-GB" sz="2000" dirty="0"/>
              <a:t> £5 Amazon)</a:t>
            </a:r>
          </a:p>
          <a:p>
            <a:r>
              <a:rPr lang="en-GB" sz="2000" dirty="0"/>
              <a:t>Practise reading and spelling the red words </a:t>
            </a:r>
          </a:p>
          <a:p>
            <a:r>
              <a:rPr lang="en-GB" sz="2000" dirty="0"/>
              <a:t>Practise writing short lists and simple sentences - using your child’s sound mat (in hand-out)</a:t>
            </a:r>
          </a:p>
          <a:p>
            <a:r>
              <a:rPr lang="en-GB" sz="2000" dirty="0"/>
              <a:t>Maths Homework – (see hand-out)</a:t>
            </a:r>
          </a:p>
          <a:p>
            <a:r>
              <a:rPr lang="en-GB" sz="2000" dirty="0"/>
              <a:t>Please watch the Phonics presentation PowerPoint</a:t>
            </a:r>
          </a:p>
        </p:txBody>
      </p:sp>
    </p:spTree>
    <p:extLst>
      <p:ext uri="{BB962C8B-B14F-4D97-AF65-F5344CB8AC3E}">
        <p14:creationId xmlns:p14="http://schemas.microsoft.com/office/powerpoint/2010/main" val="425535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6CDB-DAEB-4415-9CF1-AC8F267DAE15}"/>
              </a:ext>
            </a:extLst>
          </p:cNvPr>
          <p:cNvSpPr>
            <a:spLocks noGrp="1"/>
          </p:cNvSpPr>
          <p:nvPr>
            <p:ph type="title"/>
          </p:nvPr>
        </p:nvSpPr>
        <p:spPr/>
        <p:txBody>
          <a:bodyPr/>
          <a:lstStyle/>
          <a:p>
            <a:r>
              <a:rPr lang="en-GB" dirty="0"/>
              <a:t>Parent/Carer Pack (one pack per child)</a:t>
            </a:r>
          </a:p>
        </p:txBody>
      </p:sp>
      <p:sp>
        <p:nvSpPr>
          <p:cNvPr id="3" name="Content Placeholder 2">
            <a:extLst>
              <a:ext uri="{FF2B5EF4-FFF2-40B4-BE49-F238E27FC236}">
                <a16:creationId xmlns:a16="http://schemas.microsoft.com/office/drawing/2014/main" id="{BAD2FC0D-2C36-4C45-878F-C9B08162126D}"/>
              </a:ext>
            </a:extLst>
          </p:cNvPr>
          <p:cNvSpPr>
            <a:spLocks noGrp="1"/>
          </p:cNvSpPr>
          <p:nvPr>
            <p:ph idx="1"/>
          </p:nvPr>
        </p:nvSpPr>
        <p:spPr>
          <a:xfrm>
            <a:off x="677334" y="1395663"/>
            <a:ext cx="8596668" cy="4645699"/>
          </a:xfrm>
        </p:spPr>
        <p:txBody>
          <a:bodyPr>
            <a:normAutofit lnSpcReduction="10000"/>
          </a:bodyPr>
          <a:lstStyle/>
          <a:p>
            <a:pPr marL="0" indent="0">
              <a:buNone/>
            </a:pPr>
            <a:endParaRPr lang="en-GB" dirty="0"/>
          </a:p>
          <a:p>
            <a:r>
              <a:rPr lang="en-GB" dirty="0"/>
              <a:t>EYFS Early Learning Goal Guide</a:t>
            </a:r>
          </a:p>
          <a:p>
            <a:r>
              <a:rPr lang="en-GB" dirty="0"/>
              <a:t>Activities to try at home (in each of the ELG areas)</a:t>
            </a:r>
          </a:p>
          <a:p>
            <a:r>
              <a:rPr lang="en-GB" dirty="0"/>
              <a:t>Help your child with Maths</a:t>
            </a:r>
          </a:p>
          <a:p>
            <a:r>
              <a:rPr lang="en-GB" dirty="0"/>
              <a:t>Help your child with Reading</a:t>
            </a:r>
          </a:p>
          <a:p>
            <a:r>
              <a:rPr lang="en-GB" dirty="0"/>
              <a:t>Phonics Guidance (Set One Speed Sounds)</a:t>
            </a:r>
          </a:p>
          <a:p>
            <a:r>
              <a:rPr lang="en-GB" dirty="0"/>
              <a:t>Handwriting Guide (Pencil Grip and Posture) – to follow in book bags</a:t>
            </a:r>
          </a:p>
          <a:p>
            <a:r>
              <a:rPr lang="en-GB" dirty="0"/>
              <a:t>Red Word List</a:t>
            </a:r>
          </a:p>
          <a:p>
            <a:r>
              <a:rPr lang="en-GB" dirty="0"/>
              <a:t>Doubled sided sound mat</a:t>
            </a:r>
          </a:p>
          <a:p>
            <a:r>
              <a:rPr lang="en-GB" dirty="0"/>
              <a:t>Wow Moments Sheet (already sent home, request more when needed)</a:t>
            </a:r>
          </a:p>
          <a:p>
            <a:r>
              <a:rPr lang="en-GB" dirty="0"/>
              <a:t>Name Card – to practise over - please buy a whiteboard pen</a:t>
            </a:r>
          </a:p>
          <a:p>
            <a:r>
              <a:rPr lang="en-GB" dirty="0"/>
              <a:t>Please watch the Phonics PowerPoint Presentation on our school website</a:t>
            </a:r>
          </a:p>
        </p:txBody>
      </p:sp>
    </p:spTree>
    <p:extLst>
      <p:ext uri="{BB962C8B-B14F-4D97-AF65-F5344CB8AC3E}">
        <p14:creationId xmlns:p14="http://schemas.microsoft.com/office/powerpoint/2010/main" val="3603154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60DF-5DC2-495F-AB67-9A7EAC8816FE}"/>
              </a:ext>
            </a:extLst>
          </p:cNvPr>
          <p:cNvSpPr>
            <a:spLocks noGrp="1"/>
          </p:cNvSpPr>
          <p:nvPr>
            <p:ph type="title"/>
          </p:nvPr>
        </p:nvSpPr>
        <p:spPr>
          <a:xfrm>
            <a:off x="2524298" y="1435100"/>
            <a:ext cx="5126566" cy="4885662"/>
          </a:xfrm>
        </p:spPr>
        <p:txBody>
          <a:bodyPr/>
          <a:lstStyle/>
          <a:p>
            <a:r>
              <a:rPr lang="en-GB" dirty="0"/>
              <a:t>Questions and Answers</a:t>
            </a:r>
            <a:br>
              <a:rPr lang="en-GB" dirty="0"/>
            </a:br>
            <a:br>
              <a:rPr lang="en-GB" dirty="0"/>
            </a:br>
            <a:br>
              <a:rPr lang="en-GB" dirty="0"/>
            </a:br>
            <a:br>
              <a:rPr lang="en-GB" dirty="0"/>
            </a:br>
            <a:br>
              <a:rPr lang="en-GB" dirty="0"/>
            </a:br>
            <a:r>
              <a:rPr lang="en-GB" dirty="0"/>
              <a:t>Thank you for Listening</a:t>
            </a:r>
          </a:p>
        </p:txBody>
      </p:sp>
      <p:sp>
        <p:nvSpPr>
          <p:cNvPr id="3" name="Content Placeholder 2">
            <a:extLst>
              <a:ext uri="{FF2B5EF4-FFF2-40B4-BE49-F238E27FC236}">
                <a16:creationId xmlns:a16="http://schemas.microsoft.com/office/drawing/2014/main" id="{42B93762-817F-4DA2-B6BD-711D40833EAF}"/>
              </a:ext>
            </a:extLst>
          </p:cNvPr>
          <p:cNvSpPr>
            <a:spLocks noGrp="1"/>
          </p:cNvSpPr>
          <p:nvPr>
            <p:ph idx="1"/>
          </p:nvPr>
        </p:nvSpPr>
        <p:spPr>
          <a:xfrm>
            <a:off x="1071034" y="2984499"/>
            <a:ext cx="8596668" cy="3336263"/>
          </a:xfrm>
        </p:spPr>
        <p:txBody>
          <a:bodyPr/>
          <a:lstStyle/>
          <a:p>
            <a:r>
              <a:rPr lang="en-GB" dirty="0"/>
              <a:t>Please feel free to come and ask your class teacher a question if you are unsure about anything.</a:t>
            </a:r>
          </a:p>
        </p:txBody>
      </p:sp>
    </p:spTree>
    <p:extLst>
      <p:ext uri="{BB962C8B-B14F-4D97-AF65-F5344CB8AC3E}">
        <p14:creationId xmlns:p14="http://schemas.microsoft.com/office/powerpoint/2010/main" val="407101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AD7D8-D869-4625-A66E-45EEC00ADC44}"/>
              </a:ext>
            </a:extLst>
          </p:cNvPr>
          <p:cNvSpPr>
            <a:spLocks noGrp="1"/>
          </p:cNvSpPr>
          <p:nvPr>
            <p:ph type="title"/>
          </p:nvPr>
        </p:nvSpPr>
        <p:spPr>
          <a:xfrm>
            <a:off x="461434" y="393700"/>
            <a:ext cx="8596668" cy="1320800"/>
          </a:xfrm>
        </p:spPr>
        <p:txBody>
          <a:bodyPr/>
          <a:lstStyle/>
          <a:p>
            <a:r>
              <a:rPr lang="en-GB" dirty="0"/>
              <a:t>Meet the Team</a:t>
            </a:r>
          </a:p>
        </p:txBody>
      </p:sp>
      <p:pic>
        <p:nvPicPr>
          <p:cNvPr id="6" name="Picture 5">
            <a:extLst>
              <a:ext uri="{FF2B5EF4-FFF2-40B4-BE49-F238E27FC236}">
                <a16:creationId xmlns:a16="http://schemas.microsoft.com/office/drawing/2014/main" id="{124BFF41-AA87-466E-9333-37E8777C0299}"/>
              </a:ext>
            </a:extLst>
          </p:cNvPr>
          <p:cNvPicPr>
            <a:picLocks noChangeAspect="1"/>
          </p:cNvPicPr>
          <p:nvPr/>
        </p:nvPicPr>
        <p:blipFill>
          <a:blip r:embed="rId2"/>
          <a:stretch>
            <a:fillRect/>
          </a:stretch>
        </p:blipFill>
        <p:spPr>
          <a:xfrm>
            <a:off x="9588814" y="2016242"/>
            <a:ext cx="2317114" cy="3093529"/>
          </a:xfrm>
          <a:prstGeom prst="rect">
            <a:avLst/>
          </a:prstGeom>
        </p:spPr>
      </p:pic>
      <p:pic>
        <p:nvPicPr>
          <p:cNvPr id="8" name="Picture 7">
            <a:extLst>
              <a:ext uri="{FF2B5EF4-FFF2-40B4-BE49-F238E27FC236}">
                <a16:creationId xmlns:a16="http://schemas.microsoft.com/office/drawing/2014/main" id="{45AE2E2D-CA82-4C65-BE18-0435000E3E67}"/>
              </a:ext>
            </a:extLst>
          </p:cNvPr>
          <p:cNvPicPr>
            <a:picLocks noChangeAspect="1"/>
          </p:cNvPicPr>
          <p:nvPr/>
        </p:nvPicPr>
        <p:blipFill>
          <a:blip r:embed="rId3"/>
          <a:stretch>
            <a:fillRect/>
          </a:stretch>
        </p:blipFill>
        <p:spPr>
          <a:xfrm>
            <a:off x="1006860" y="2049970"/>
            <a:ext cx="2252680" cy="3093529"/>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78D06A1E-42A7-793D-A9E7-91420502211D}"/>
              </a:ext>
            </a:extLst>
          </p:cNvPr>
          <p:cNvPicPr>
            <a:picLocks noChangeAspect="1"/>
          </p:cNvPicPr>
          <p:nvPr/>
        </p:nvPicPr>
        <p:blipFill>
          <a:blip r:embed="rId4"/>
          <a:stretch>
            <a:fillRect/>
          </a:stretch>
        </p:blipFill>
        <p:spPr>
          <a:xfrm>
            <a:off x="3259540" y="2049970"/>
            <a:ext cx="2286000" cy="3048000"/>
          </a:xfrm>
          <a:prstGeom prst="rect">
            <a:avLst/>
          </a:prstGeom>
        </p:spPr>
      </p:pic>
      <p:pic>
        <p:nvPicPr>
          <p:cNvPr id="7" name="Picture 6" descr="A person smiling for a selfie&#10;&#10;Description automatically generated">
            <a:extLst>
              <a:ext uri="{FF2B5EF4-FFF2-40B4-BE49-F238E27FC236}">
                <a16:creationId xmlns:a16="http://schemas.microsoft.com/office/drawing/2014/main" id="{6F927BC0-934B-8BF1-8199-7F16DD14E5A3}"/>
              </a:ext>
            </a:extLst>
          </p:cNvPr>
          <p:cNvPicPr>
            <a:picLocks noChangeAspect="1"/>
          </p:cNvPicPr>
          <p:nvPr/>
        </p:nvPicPr>
        <p:blipFill>
          <a:blip r:embed="rId5"/>
          <a:stretch>
            <a:fillRect/>
          </a:stretch>
        </p:blipFill>
        <p:spPr>
          <a:xfrm>
            <a:off x="7465232" y="2049970"/>
            <a:ext cx="2123582" cy="3048000"/>
          </a:xfrm>
          <a:prstGeom prst="rect">
            <a:avLst/>
          </a:prstGeom>
        </p:spPr>
      </p:pic>
    </p:spTree>
    <p:extLst>
      <p:ext uri="{BB962C8B-B14F-4D97-AF65-F5344CB8AC3E}">
        <p14:creationId xmlns:p14="http://schemas.microsoft.com/office/powerpoint/2010/main" val="209776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945BCAF-9B11-498D-89C0-4C282D08E403}"/>
              </a:ext>
            </a:extLst>
          </p:cNvPr>
          <p:cNvPicPr>
            <a:picLocks noChangeAspect="1"/>
          </p:cNvPicPr>
          <p:nvPr/>
        </p:nvPicPr>
        <p:blipFill rotWithShape="1">
          <a:blip r:embed="rId2"/>
          <a:srcRect l="14743" r="7408" b="-2"/>
          <a:stretch/>
        </p:blipFill>
        <p:spPr>
          <a:xfrm>
            <a:off x="196731" y="166533"/>
            <a:ext cx="3809612" cy="6524936"/>
          </a:xfrm>
          <a:prstGeom prst="rect">
            <a:avLst/>
          </a:prstGeom>
        </p:spPr>
      </p:pic>
      <p:pic>
        <p:nvPicPr>
          <p:cNvPr id="3" name="Picture 2" descr="A person in a blue shirt&#10;&#10;Description automatically generated">
            <a:extLst>
              <a:ext uri="{FF2B5EF4-FFF2-40B4-BE49-F238E27FC236}">
                <a16:creationId xmlns:a16="http://schemas.microsoft.com/office/drawing/2014/main" id="{11E742DD-8FDE-85F1-138C-FB5EE173FD52}"/>
              </a:ext>
            </a:extLst>
          </p:cNvPr>
          <p:cNvPicPr>
            <a:picLocks noChangeAspect="1"/>
          </p:cNvPicPr>
          <p:nvPr/>
        </p:nvPicPr>
        <p:blipFill rotWithShape="1">
          <a:blip r:embed="rId3"/>
          <a:srcRect l="4183" r="11378" b="-2"/>
          <a:stretch/>
        </p:blipFill>
        <p:spPr>
          <a:xfrm>
            <a:off x="4196497" y="166533"/>
            <a:ext cx="3797618" cy="6524936"/>
          </a:xfrm>
          <a:prstGeom prst="rect">
            <a:avLst/>
          </a:prstGeom>
        </p:spPr>
      </p:pic>
      <p:pic>
        <p:nvPicPr>
          <p:cNvPr id="6" name="Picture 5" descr="A close-up of a person&#10;&#10;Description automatically generated">
            <a:extLst>
              <a:ext uri="{FF2B5EF4-FFF2-40B4-BE49-F238E27FC236}">
                <a16:creationId xmlns:a16="http://schemas.microsoft.com/office/drawing/2014/main" id="{35C6A798-CFE1-101A-FD86-1424E000672D}"/>
              </a:ext>
            </a:extLst>
          </p:cNvPr>
          <p:cNvPicPr>
            <a:picLocks noChangeAspect="1"/>
          </p:cNvPicPr>
          <p:nvPr/>
        </p:nvPicPr>
        <p:blipFill rotWithShape="1">
          <a:blip r:embed="rId4"/>
          <a:srcRect t="27995" r="2" b="9997"/>
          <a:stretch/>
        </p:blipFill>
        <p:spPr>
          <a:xfrm>
            <a:off x="8183346" y="166533"/>
            <a:ext cx="3822808" cy="3160653"/>
          </a:xfrm>
          <a:prstGeom prst="rect">
            <a:avLst/>
          </a:prstGeom>
        </p:spPr>
      </p:pic>
      <p:pic>
        <p:nvPicPr>
          <p:cNvPr id="5" name="Picture 4" descr="A person smiling at the camera&#10;&#10;Description automatically generated">
            <a:extLst>
              <a:ext uri="{FF2B5EF4-FFF2-40B4-BE49-F238E27FC236}">
                <a16:creationId xmlns:a16="http://schemas.microsoft.com/office/drawing/2014/main" id="{C53384D5-B8A0-5ACA-3BC8-9725D118B76C}"/>
              </a:ext>
            </a:extLst>
          </p:cNvPr>
          <p:cNvPicPr>
            <a:picLocks noChangeAspect="1"/>
          </p:cNvPicPr>
          <p:nvPr/>
        </p:nvPicPr>
        <p:blipFill rotWithShape="1">
          <a:blip r:embed="rId5"/>
          <a:srcRect l="6259" r="31258" b="-2"/>
          <a:stretch/>
        </p:blipFill>
        <p:spPr>
          <a:xfrm rot="5400000">
            <a:off x="8502386" y="3187700"/>
            <a:ext cx="3184727" cy="3822808"/>
          </a:xfrm>
          <a:prstGeom prst="rect">
            <a:avLst/>
          </a:prstGeom>
        </p:spPr>
      </p:pic>
    </p:spTree>
    <p:extLst>
      <p:ext uri="{BB962C8B-B14F-4D97-AF65-F5344CB8AC3E}">
        <p14:creationId xmlns:p14="http://schemas.microsoft.com/office/powerpoint/2010/main" val="87356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E7C6FB2-8D54-49F6-AD99-A87D2F9F38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5" name="Freeform 14">
              <a:extLst>
                <a:ext uri="{FF2B5EF4-FFF2-40B4-BE49-F238E27FC236}">
                  <a16:creationId xmlns:a16="http://schemas.microsoft.com/office/drawing/2014/main" id="{5B78F7DD-4E31-4D90-A237-C5FA3FF01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6" name="Straight Connector 15">
              <a:extLst>
                <a:ext uri="{FF2B5EF4-FFF2-40B4-BE49-F238E27FC236}">
                  <a16:creationId xmlns:a16="http://schemas.microsoft.com/office/drawing/2014/main" id="{4A3D78EB-B8AB-4890-ACB5-626E6E7BE1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A4F4A4B-F440-4349-B8D1-38D3783817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64F14-13AA-4DD6-BDD4-8BF234A00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Rectangle 25">
              <a:extLst>
                <a:ext uri="{FF2B5EF4-FFF2-40B4-BE49-F238E27FC236}">
                  <a16:creationId xmlns:a16="http://schemas.microsoft.com/office/drawing/2014/main" id="{3D1524CF-30E5-4311-8FBF-6345A3E94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B3165A77-5FB0-4E9A-853A-D3349DD75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7">
              <a:extLst>
                <a:ext uri="{FF2B5EF4-FFF2-40B4-BE49-F238E27FC236}">
                  <a16:creationId xmlns:a16="http://schemas.microsoft.com/office/drawing/2014/main" id="{538B3FC4-8BCC-417E-BAC3-6E67F3BC6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8">
              <a:extLst>
                <a:ext uri="{FF2B5EF4-FFF2-40B4-BE49-F238E27FC236}">
                  <a16:creationId xmlns:a16="http://schemas.microsoft.com/office/drawing/2014/main" id="{843B7FC9-43EB-439E-ACC6-EF2819C58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9">
              <a:extLst>
                <a:ext uri="{FF2B5EF4-FFF2-40B4-BE49-F238E27FC236}">
                  <a16:creationId xmlns:a16="http://schemas.microsoft.com/office/drawing/2014/main" id="{4D6E9D09-8AAF-4A1E-B186-878965EB6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a:extLst>
                <a:ext uri="{FF2B5EF4-FFF2-40B4-BE49-F238E27FC236}">
                  <a16:creationId xmlns:a16="http://schemas.microsoft.com/office/drawing/2014/main" id="{5F2191CB-1129-4C0F-BCBE-ADCFF12A6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2E6A3FE0-FE39-0829-9E25-8F0DFA1D3392}"/>
              </a:ext>
            </a:extLst>
          </p:cNvPr>
          <p:cNvSpPr>
            <a:spLocks noGrp="1"/>
          </p:cNvSpPr>
          <p:nvPr>
            <p:ph type="title"/>
          </p:nvPr>
        </p:nvSpPr>
        <p:spPr>
          <a:xfrm>
            <a:off x="985968" y="4473226"/>
            <a:ext cx="8288035" cy="1096650"/>
          </a:xfrm>
        </p:spPr>
        <p:txBody>
          <a:bodyPr vert="horz" lIns="91440" tIns="45720" rIns="91440" bIns="45720" rtlCol="0" anchor="b">
            <a:normAutofit fontScale="90000"/>
          </a:bodyPr>
          <a:lstStyle/>
          <a:p>
            <a:r>
              <a:rPr lang="en-US" dirty="0"/>
              <a:t>Miss Tobin and Miss Robertson 1:1 SEND TAs and </a:t>
            </a:r>
            <a:r>
              <a:rPr lang="en-US" dirty="0" err="1"/>
              <a:t>Mrs</a:t>
            </a:r>
            <a:r>
              <a:rPr lang="en-US" dirty="0"/>
              <a:t> Mitton our mid-day supervisor</a:t>
            </a:r>
            <a:r>
              <a:rPr lang="en-US" sz="4800" dirty="0"/>
              <a:t>.</a:t>
            </a:r>
          </a:p>
        </p:txBody>
      </p:sp>
      <p:pic>
        <p:nvPicPr>
          <p:cNvPr id="7" name="Picture 6" descr="A person with long hair wearing glasses&#10;&#10;Description automatically generated">
            <a:extLst>
              <a:ext uri="{FF2B5EF4-FFF2-40B4-BE49-F238E27FC236}">
                <a16:creationId xmlns:a16="http://schemas.microsoft.com/office/drawing/2014/main" id="{CCBC8858-9B96-2624-2470-7D2465C346DF}"/>
              </a:ext>
            </a:extLst>
          </p:cNvPr>
          <p:cNvPicPr>
            <a:picLocks noChangeAspect="1"/>
          </p:cNvPicPr>
          <p:nvPr/>
        </p:nvPicPr>
        <p:blipFill rotWithShape="1">
          <a:blip r:embed="rId2"/>
          <a:srcRect t="2205" r="5" b="2210"/>
          <a:stretch/>
        </p:blipFill>
        <p:spPr>
          <a:xfrm rot="5400000">
            <a:off x="4384210" y="956787"/>
            <a:ext cx="3635025" cy="2606040"/>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81795EB0-944D-E36B-A048-A9A5B4198C5E}"/>
              </a:ext>
            </a:extLst>
          </p:cNvPr>
          <p:cNvPicPr>
            <a:picLocks noChangeAspect="1"/>
          </p:cNvPicPr>
          <p:nvPr/>
        </p:nvPicPr>
        <p:blipFill rotWithShape="1">
          <a:blip r:embed="rId3"/>
          <a:srcRect t="2205" r="5" b="2210"/>
          <a:stretch/>
        </p:blipFill>
        <p:spPr>
          <a:xfrm rot="5400000">
            <a:off x="7485775" y="1124093"/>
            <a:ext cx="3635025" cy="2606040"/>
          </a:xfrm>
          <a:prstGeom prst="rect">
            <a:avLst/>
          </a:prstGeom>
        </p:spPr>
      </p:pic>
      <p:pic>
        <p:nvPicPr>
          <p:cNvPr id="5" name="Content Placeholder 4" descr="A person smiling at the camera&#10;&#10;Description automatically generated">
            <a:extLst>
              <a:ext uri="{FF2B5EF4-FFF2-40B4-BE49-F238E27FC236}">
                <a16:creationId xmlns:a16="http://schemas.microsoft.com/office/drawing/2014/main" id="{F12EB2BC-E7AC-6F56-349D-E7ACBC3B360C}"/>
              </a:ext>
            </a:extLst>
          </p:cNvPr>
          <p:cNvPicPr>
            <a:picLocks noGrp="1" noChangeAspect="1"/>
          </p:cNvPicPr>
          <p:nvPr>
            <p:ph idx="1"/>
          </p:nvPr>
        </p:nvPicPr>
        <p:blipFill rotWithShape="1">
          <a:blip r:embed="rId4"/>
          <a:srcRect t="4410" r="-4" b="-4"/>
          <a:stretch/>
        </p:blipFill>
        <p:spPr>
          <a:xfrm rot="5400000">
            <a:off x="1117331" y="956788"/>
            <a:ext cx="3635025" cy="2606040"/>
          </a:xfrm>
          <a:prstGeom prst="rect">
            <a:avLst/>
          </a:prstGeom>
        </p:spPr>
      </p:pic>
    </p:spTree>
    <p:extLst>
      <p:ext uri="{BB962C8B-B14F-4D97-AF65-F5344CB8AC3E}">
        <p14:creationId xmlns:p14="http://schemas.microsoft.com/office/powerpoint/2010/main" val="4288323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DA74-6877-4AD2-929F-10ABDE16DAE9}"/>
              </a:ext>
            </a:extLst>
          </p:cNvPr>
          <p:cNvSpPr>
            <a:spLocks noGrp="1"/>
          </p:cNvSpPr>
          <p:nvPr>
            <p:ph type="title"/>
          </p:nvPr>
        </p:nvSpPr>
        <p:spPr>
          <a:xfrm>
            <a:off x="433032" y="457605"/>
            <a:ext cx="8596668" cy="1320800"/>
          </a:xfrm>
        </p:spPr>
        <p:txBody>
          <a:bodyPr/>
          <a:lstStyle/>
          <a:p>
            <a:r>
              <a:rPr lang="en-GB"/>
              <a:t>Our Weekly Timetable</a:t>
            </a:r>
            <a:endParaRPr lang="en-GB" dirty="0"/>
          </a:p>
        </p:txBody>
      </p:sp>
      <p:graphicFrame>
        <p:nvGraphicFramePr>
          <p:cNvPr id="3" name="Table 2">
            <a:extLst>
              <a:ext uri="{FF2B5EF4-FFF2-40B4-BE49-F238E27FC236}">
                <a16:creationId xmlns:a16="http://schemas.microsoft.com/office/drawing/2014/main" id="{7B49CB5F-4E94-F084-5375-CDE9B4B17D08}"/>
              </a:ext>
            </a:extLst>
          </p:cNvPr>
          <p:cNvGraphicFramePr>
            <a:graphicFrameLocks noGrp="1"/>
          </p:cNvGraphicFramePr>
          <p:nvPr>
            <p:extLst>
              <p:ext uri="{D42A27DB-BD31-4B8C-83A1-F6EECF244321}">
                <p14:modId xmlns:p14="http://schemas.microsoft.com/office/powerpoint/2010/main" val="382574368"/>
              </p:ext>
            </p:extLst>
          </p:nvPr>
        </p:nvGraphicFramePr>
        <p:xfrm>
          <a:off x="1769118" y="1334125"/>
          <a:ext cx="8596668" cy="4781399"/>
        </p:xfrm>
        <a:graphic>
          <a:graphicData uri="http://schemas.openxmlformats.org/drawingml/2006/table">
            <a:tbl>
              <a:tblPr/>
              <a:tblGrid>
                <a:gridCol w="1714239">
                  <a:extLst>
                    <a:ext uri="{9D8B030D-6E8A-4147-A177-3AD203B41FA5}">
                      <a16:colId xmlns:a16="http://schemas.microsoft.com/office/drawing/2014/main" val="3172483077"/>
                    </a:ext>
                  </a:extLst>
                </a:gridCol>
                <a:gridCol w="1714239">
                  <a:extLst>
                    <a:ext uri="{9D8B030D-6E8A-4147-A177-3AD203B41FA5}">
                      <a16:colId xmlns:a16="http://schemas.microsoft.com/office/drawing/2014/main" val="393063235"/>
                    </a:ext>
                  </a:extLst>
                </a:gridCol>
                <a:gridCol w="1714239">
                  <a:extLst>
                    <a:ext uri="{9D8B030D-6E8A-4147-A177-3AD203B41FA5}">
                      <a16:colId xmlns:a16="http://schemas.microsoft.com/office/drawing/2014/main" val="763602390"/>
                    </a:ext>
                  </a:extLst>
                </a:gridCol>
                <a:gridCol w="1714239">
                  <a:extLst>
                    <a:ext uri="{9D8B030D-6E8A-4147-A177-3AD203B41FA5}">
                      <a16:colId xmlns:a16="http://schemas.microsoft.com/office/drawing/2014/main" val="229379292"/>
                    </a:ext>
                  </a:extLst>
                </a:gridCol>
                <a:gridCol w="1739712">
                  <a:extLst>
                    <a:ext uri="{9D8B030D-6E8A-4147-A177-3AD203B41FA5}">
                      <a16:colId xmlns:a16="http://schemas.microsoft.com/office/drawing/2014/main" val="136933628"/>
                    </a:ext>
                  </a:extLst>
                </a:gridCol>
              </a:tblGrid>
              <a:tr h="574522">
                <a:tc>
                  <a:txBody>
                    <a:bodyPr/>
                    <a:lstStyle/>
                    <a:p>
                      <a:pPr marR="0" indent="0" algn="ctr" rtl="0">
                        <a:lnSpc>
                          <a:spcPct val="119000"/>
                        </a:lnSpc>
                        <a:spcBef>
                          <a:spcPts val="0"/>
                        </a:spcBef>
                        <a:spcAft>
                          <a:spcPts val="600"/>
                        </a:spcAft>
                      </a:pPr>
                      <a:r>
                        <a:rPr lang="en-GB" sz="800" b="1" kern="1400">
                          <a:ln>
                            <a:noFill/>
                          </a:ln>
                          <a:solidFill>
                            <a:srgbClr val="000000"/>
                          </a:solidFill>
                          <a:effectLst/>
                          <a:latin typeface="Comic Sans MS" panose="030F0702030302020204" pitchFamily="66" charset="0"/>
                        </a:rPr>
                        <a:t>Monday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b="1" kern="1400">
                          <a:ln>
                            <a:noFill/>
                          </a:ln>
                          <a:solidFill>
                            <a:srgbClr val="0070C0"/>
                          </a:solidFill>
                          <a:effectLst/>
                          <a:latin typeface="Comic Sans MS" panose="030F0702030302020204" pitchFamily="66" charset="0"/>
                        </a:rPr>
                        <a:t>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b="1" kern="1400">
                          <a:ln>
                            <a:noFill/>
                          </a:ln>
                          <a:solidFill>
                            <a:srgbClr val="000000"/>
                          </a:solidFill>
                          <a:effectLst/>
                          <a:latin typeface="Comic Sans MS" panose="030F0702030302020204" pitchFamily="66" charset="0"/>
                        </a:rPr>
                        <a:t>Tuesday</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b="1" kern="1400">
                          <a:ln>
                            <a:noFill/>
                          </a:ln>
                          <a:solidFill>
                            <a:srgbClr val="000000"/>
                          </a:solidFill>
                          <a:effectLst/>
                          <a:latin typeface="Comic Sans MS" panose="030F0702030302020204" pitchFamily="66" charset="0"/>
                        </a:rPr>
                        <a:t>Wednesday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b="1" kern="1400">
                          <a:ln>
                            <a:noFill/>
                          </a:ln>
                          <a:solidFill>
                            <a:srgbClr val="0070C0"/>
                          </a:solidFill>
                          <a:effectLst/>
                          <a:latin typeface="Comic Sans MS" panose="030F0702030302020204" pitchFamily="66" charset="0"/>
                        </a:rPr>
                        <a:t>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b="1" kern="1400">
                          <a:ln>
                            <a:noFill/>
                          </a:ln>
                          <a:solidFill>
                            <a:srgbClr val="000000"/>
                          </a:solidFill>
                          <a:effectLst/>
                          <a:latin typeface="Comic Sans MS" panose="030F0702030302020204" pitchFamily="66" charset="0"/>
                        </a:rPr>
                        <a:t>Thursday</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b="1" kern="1400">
                          <a:ln>
                            <a:noFill/>
                          </a:ln>
                          <a:solidFill>
                            <a:srgbClr val="FF0000"/>
                          </a:solidFill>
                          <a:effectLst/>
                          <a:latin typeface="Comic Sans MS" panose="030F0702030302020204" pitchFamily="66" charset="0"/>
                        </a:rPr>
                        <a:t>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b="1" kern="1400">
                          <a:ln>
                            <a:noFill/>
                          </a:ln>
                          <a:solidFill>
                            <a:srgbClr val="000000"/>
                          </a:solidFill>
                          <a:effectLst/>
                          <a:latin typeface="Comic Sans MS" panose="030F0702030302020204" pitchFamily="66" charset="0"/>
                        </a:rPr>
                        <a:t>Friday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b="1" kern="1400">
                          <a:ln>
                            <a:noFill/>
                          </a:ln>
                          <a:solidFill>
                            <a:srgbClr val="CC66FF"/>
                          </a:solidFill>
                          <a:effectLst/>
                          <a:latin typeface="Comic Sans MS" panose="030F0702030302020204" pitchFamily="66" charset="0"/>
                        </a:rPr>
                        <a:t>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157818"/>
                  </a:ext>
                </a:extLst>
              </a:tr>
              <a:tr h="564679">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RWI Phonics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RWI Phonics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RWI Phonics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RWI Phonics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RWI Phonics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434462"/>
                  </a:ext>
                </a:extLst>
              </a:tr>
              <a:tr h="217725">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 </a:t>
                      </a:r>
                      <a:r>
                        <a:rPr lang="en-GB" sz="800" kern="1400">
                          <a:ln>
                            <a:noFill/>
                          </a:ln>
                          <a:solidFill>
                            <a:srgbClr val="000000"/>
                          </a:solidFill>
                          <a:effectLst/>
                          <a:latin typeface="Comic Sans MS" panose="030F0702030302020204" pitchFamily="66" charset="0"/>
                        </a:rPr>
                        <a:t>(10.30-10.50)</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923753"/>
                  </a:ext>
                </a:extLst>
              </a:tr>
              <a:tr h="1044098">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Maths</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NCETM session 1</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Maths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NCETM session 2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Maths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NCETM  session 3</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Maths</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NCETM  session 4</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Maths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SSM</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82297972"/>
                  </a:ext>
                </a:extLst>
              </a:tr>
              <a:tr h="217725">
                <a:tc>
                  <a:txBody>
                    <a:bodyPr/>
                    <a:lstStyle/>
                    <a:p>
                      <a:pPr marR="0" indent="0" algn="ctr" rtl="0">
                        <a:lnSpc>
                          <a:spcPct val="119000"/>
                        </a:lnSpc>
                        <a:spcBef>
                          <a:spcPts val="0"/>
                        </a:spcBef>
                        <a:spcAft>
                          <a:spcPts val="600"/>
                        </a:spcAft>
                      </a:pPr>
                      <a:r>
                        <a:rPr lang="en-GB" sz="800" kern="1400">
                          <a:ln>
                            <a:noFill/>
                          </a:ln>
                          <a:solidFill>
                            <a:srgbClr val="FF0000"/>
                          </a:solidFill>
                          <a:effectLst/>
                          <a:latin typeface="Comic Sans MS" panose="030F0702030302020204" pitchFamily="66" charset="0"/>
                        </a:rPr>
                        <a:t>Lunch 11.40</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FF0000"/>
                          </a:solidFill>
                          <a:effectLst/>
                          <a:latin typeface="Comic Sans MS" panose="030F0702030302020204" pitchFamily="66" charset="0"/>
                        </a:rPr>
                        <a:t>Lunch</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FF0000"/>
                          </a:solidFill>
                          <a:effectLst/>
                          <a:latin typeface="Comic Sans MS" panose="030F0702030302020204" pitchFamily="66" charset="0"/>
                        </a:rPr>
                        <a:t>Lunch</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FF0000"/>
                          </a:solidFill>
                          <a:effectLst/>
                          <a:latin typeface="Comic Sans MS" panose="030F0702030302020204" pitchFamily="66" charset="0"/>
                        </a:rPr>
                        <a:t>Lunch</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FF0000"/>
                          </a:solidFill>
                          <a:effectLst/>
                          <a:latin typeface="Comic Sans MS" panose="030F0702030302020204" pitchFamily="66" charset="0"/>
                        </a:rPr>
                        <a:t>Lunch</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07769"/>
                  </a:ext>
                </a:extLst>
              </a:tr>
              <a:tr h="743047">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UTW/EAD</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UTW/EAD</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P.D</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PPA</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P.D.</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UTW/EAD</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Indoor/Outdoor CP</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584338"/>
                  </a:ext>
                </a:extLst>
              </a:tr>
              <a:tr h="217725">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Readers</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Mandarin (1.30)</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Readers</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Readers</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Readers</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494936"/>
                  </a:ext>
                </a:extLst>
              </a:tr>
              <a:tr h="217725">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Break</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921856"/>
                  </a:ext>
                </a:extLst>
              </a:tr>
              <a:tr h="984153">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Story time</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Home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Story time</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 </a:t>
                      </a:r>
                      <a:r>
                        <a:rPr lang="en-GB" sz="800" kern="1400">
                          <a:ln>
                            <a:noFill/>
                          </a:ln>
                          <a:solidFill>
                            <a:srgbClr val="00B050"/>
                          </a:solidFill>
                          <a:effectLst/>
                          <a:latin typeface="Comic Sans MS" panose="030F0702030302020204" pitchFamily="66" charset="0"/>
                        </a:rPr>
                        <a:t>Home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700" b="1" i="1" kern="1400">
                          <a:ln>
                            <a:noFill/>
                          </a:ln>
                          <a:solidFill>
                            <a:srgbClr val="000000"/>
                          </a:solidFill>
                          <a:effectLst/>
                          <a:latin typeface="Comic Sans MS" panose="030F0702030302020204" pitchFamily="66" charset="0"/>
                        </a:rPr>
                        <a:t>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b="1" i="1" kern="1400">
                          <a:ln>
                            <a:noFill/>
                          </a:ln>
                          <a:solidFill>
                            <a:srgbClr val="000000"/>
                          </a:solidFill>
                          <a:effectLst/>
                          <a:latin typeface="Comic Sans MS" panose="030F0702030302020204" pitchFamily="66" charset="0"/>
                        </a:rPr>
                        <a:t>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Story time</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Home </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Staff Meeting</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a:ln>
                            <a:noFill/>
                          </a:ln>
                          <a:solidFill>
                            <a:srgbClr val="000000"/>
                          </a:solidFill>
                          <a:effectLst/>
                          <a:latin typeface="Comic Sans MS" panose="030F0702030302020204" pitchFamily="66" charset="0"/>
                        </a:rPr>
                        <a:t>Story time</a:t>
                      </a:r>
                      <a:endParaRPr lang="en-GB" sz="7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a:ln>
                            <a:noFill/>
                          </a:ln>
                          <a:solidFill>
                            <a:srgbClr val="00B050"/>
                          </a:solidFill>
                          <a:effectLst/>
                          <a:latin typeface="Comic Sans MS" panose="030F0702030302020204" pitchFamily="66" charset="0"/>
                        </a:rPr>
                        <a:t>Home </a:t>
                      </a:r>
                      <a:endParaRPr lang="en-GB" sz="700" kern="140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GB" sz="800" kern="1400" dirty="0">
                          <a:ln>
                            <a:noFill/>
                          </a:ln>
                          <a:solidFill>
                            <a:srgbClr val="000000"/>
                          </a:solidFill>
                          <a:effectLst/>
                          <a:latin typeface="Comic Sans MS" panose="030F0702030302020204" pitchFamily="66" charset="0"/>
                        </a:rPr>
                        <a:t>Story time</a:t>
                      </a:r>
                      <a:endParaRPr lang="en-GB" sz="7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600"/>
                        </a:spcAft>
                      </a:pPr>
                      <a:r>
                        <a:rPr lang="en-GB" sz="800" kern="1400" dirty="0">
                          <a:ln>
                            <a:noFill/>
                          </a:ln>
                          <a:solidFill>
                            <a:srgbClr val="000000"/>
                          </a:solidFill>
                          <a:effectLst/>
                          <a:latin typeface="Comic Sans MS" panose="030F0702030302020204" pitchFamily="66" charset="0"/>
                        </a:rPr>
                        <a:t> </a:t>
                      </a:r>
                      <a:r>
                        <a:rPr lang="en-GB" sz="800" kern="1400" dirty="0">
                          <a:ln>
                            <a:noFill/>
                          </a:ln>
                          <a:solidFill>
                            <a:srgbClr val="00B050"/>
                          </a:solidFill>
                          <a:effectLst/>
                          <a:latin typeface="Comic Sans MS" panose="030F0702030302020204" pitchFamily="66" charset="0"/>
                        </a:rPr>
                        <a:t>Home</a:t>
                      </a:r>
                      <a:endParaRPr lang="en-GB" sz="700" kern="1400" dirty="0">
                        <a:ln>
                          <a:noFill/>
                        </a:ln>
                        <a:solidFill>
                          <a:srgbClr val="000000"/>
                        </a:solidFill>
                        <a:effectLst/>
                        <a:latin typeface="Calibri" panose="020F0502020204030204" pitchFamily="34" charset="0"/>
                      </a:endParaRPr>
                    </a:p>
                  </a:txBody>
                  <a:tcPr marL="24028" marR="24028" marT="24028" marB="24028">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6851608"/>
                  </a:ext>
                </a:extLst>
              </a:tr>
            </a:tbl>
          </a:graphicData>
        </a:graphic>
      </p:graphicFrame>
      <p:sp>
        <p:nvSpPr>
          <p:cNvPr id="5" name="Control 1">
            <a:extLst>
              <a:ext uri="{FF2B5EF4-FFF2-40B4-BE49-F238E27FC236}">
                <a16:creationId xmlns:a16="http://schemas.microsoft.com/office/drawing/2014/main" id="{4025288C-AB40-8DC4-4B83-1866CDCA7CBB}"/>
              </a:ext>
            </a:extLst>
          </p:cNvPr>
          <p:cNvSpPr>
            <a:spLocks noChangeArrowheads="1" noChangeShapeType="1"/>
          </p:cNvSpPr>
          <p:nvPr/>
        </p:nvSpPr>
        <p:spPr bwMode="auto">
          <a:xfrm>
            <a:off x="2232025" y="2901950"/>
            <a:ext cx="9763125" cy="579120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GB"/>
          </a:p>
        </p:txBody>
      </p:sp>
    </p:spTree>
    <p:extLst>
      <p:ext uri="{BB962C8B-B14F-4D97-AF65-F5344CB8AC3E}">
        <p14:creationId xmlns:p14="http://schemas.microsoft.com/office/powerpoint/2010/main" val="3481094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FB58-E3E2-45C7-8141-85B8A2CD65DF}"/>
              </a:ext>
            </a:extLst>
          </p:cNvPr>
          <p:cNvSpPr>
            <a:spLocks noGrp="1"/>
          </p:cNvSpPr>
          <p:nvPr>
            <p:ph type="title"/>
          </p:nvPr>
        </p:nvSpPr>
        <p:spPr/>
        <p:txBody>
          <a:bodyPr/>
          <a:lstStyle/>
          <a:p>
            <a:r>
              <a:rPr lang="en-GB" dirty="0"/>
              <a:t>Reading Expectation</a:t>
            </a:r>
          </a:p>
        </p:txBody>
      </p:sp>
      <p:sp>
        <p:nvSpPr>
          <p:cNvPr id="3" name="Content Placeholder 2">
            <a:extLst>
              <a:ext uri="{FF2B5EF4-FFF2-40B4-BE49-F238E27FC236}">
                <a16:creationId xmlns:a16="http://schemas.microsoft.com/office/drawing/2014/main" id="{99989FC2-765E-44DB-9E22-B0A77C3C5F04}"/>
              </a:ext>
            </a:extLst>
          </p:cNvPr>
          <p:cNvSpPr>
            <a:spLocks noGrp="1"/>
          </p:cNvSpPr>
          <p:nvPr>
            <p:ph idx="1"/>
          </p:nvPr>
        </p:nvSpPr>
        <p:spPr>
          <a:xfrm>
            <a:off x="677334" y="1536700"/>
            <a:ext cx="8847666" cy="5067299"/>
          </a:xfrm>
        </p:spPr>
        <p:txBody>
          <a:bodyPr/>
          <a:lstStyle/>
          <a:p>
            <a:r>
              <a:rPr lang="en-GB" sz="2000" dirty="0"/>
              <a:t>Share as many books as possible with your child (this can also be magazines and comics)</a:t>
            </a:r>
          </a:p>
          <a:p>
            <a:r>
              <a:rPr lang="en-GB" sz="2000" dirty="0"/>
              <a:t>Explore Fiction and Non-Fiction books based on your child’s interest – Joining and visiting your local library is a great place to start!</a:t>
            </a:r>
          </a:p>
          <a:p>
            <a:r>
              <a:rPr lang="en-GB" sz="2000" dirty="0"/>
              <a:t>When you hear your child read (</a:t>
            </a:r>
            <a:r>
              <a:rPr lang="en-GB" sz="2000" i="1" dirty="0"/>
              <a:t>tell a story aloud using the pictures</a:t>
            </a:r>
            <a:r>
              <a:rPr lang="en-GB" sz="2000" dirty="0"/>
              <a:t>) please write us a short comment in the yellow reading record. This way we know how they’ve got on and if they need their book changing etc.</a:t>
            </a:r>
          </a:p>
          <a:p>
            <a:r>
              <a:rPr lang="en-GB" sz="2000" dirty="0"/>
              <a:t>Hear your child read at least once a week. Ideally every day. Research shows that the more you read with your child, the better their vocabulary and opportunities in later life.</a:t>
            </a:r>
          </a:p>
          <a:p>
            <a:endParaRPr lang="en-GB" dirty="0"/>
          </a:p>
        </p:txBody>
      </p:sp>
    </p:spTree>
    <p:extLst>
      <p:ext uri="{BB962C8B-B14F-4D97-AF65-F5344CB8AC3E}">
        <p14:creationId xmlns:p14="http://schemas.microsoft.com/office/powerpoint/2010/main" val="2583412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02A8-A8B7-41CF-AB9F-E25F97163BBD}"/>
              </a:ext>
            </a:extLst>
          </p:cNvPr>
          <p:cNvSpPr>
            <a:spLocks noGrp="1"/>
          </p:cNvSpPr>
          <p:nvPr>
            <p:ph type="title"/>
          </p:nvPr>
        </p:nvSpPr>
        <p:spPr>
          <a:xfrm>
            <a:off x="512234" y="317500"/>
            <a:ext cx="8596668" cy="1320800"/>
          </a:xfrm>
        </p:spPr>
        <p:txBody>
          <a:bodyPr/>
          <a:lstStyle/>
          <a:p>
            <a:r>
              <a:rPr lang="en-GB" dirty="0"/>
              <a:t>Phonics Expectation</a:t>
            </a:r>
          </a:p>
        </p:txBody>
      </p:sp>
      <p:sp>
        <p:nvSpPr>
          <p:cNvPr id="3" name="Content Placeholder 2">
            <a:extLst>
              <a:ext uri="{FF2B5EF4-FFF2-40B4-BE49-F238E27FC236}">
                <a16:creationId xmlns:a16="http://schemas.microsoft.com/office/drawing/2014/main" id="{FA7E4105-95F9-4840-80FE-7161C8C216FF}"/>
              </a:ext>
            </a:extLst>
          </p:cNvPr>
          <p:cNvSpPr>
            <a:spLocks noGrp="1"/>
          </p:cNvSpPr>
          <p:nvPr>
            <p:ph idx="1"/>
          </p:nvPr>
        </p:nvSpPr>
        <p:spPr>
          <a:xfrm>
            <a:off x="512234" y="1119519"/>
            <a:ext cx="8596668" cy="4618962"/>
          </a:xfrm>
        </p:spPr>
        <p:txBody>
          <a:bodyPr/>
          <a:lstStyle/>
          <a:p>
            <a:r>
              <a:rPr lang="en-GB" dirty="0"/>
              <a:t>PowerPoint on website – Your Homework</a:t>
            </a:r>
          </a:p>
          <a:p>
            <a:r>
              <a:rPr lang="en-GB" dirty="0"/>
              <a:t>Hand-outs (Phonics Handbook, Sound Mat, List of Red Words, Video links)</a:t>
            </a:r>
          </a:p>
          <a:p>
            <a:r>
              <a:rPr lang="en-GB" dirty="0"/>
              <a:t>If anyone would like to speak to us one to one or in a </a:t>
            </a:r>
            <a:r>
              <a:rPr lang="en-GB"/>
              <a:t>small group please </a:t>
            </a:r>
            <a:r>
              <a:rPr lang="en-GB" dirty="0"/>
              <a:t>come and ask us.</a:t>
            </a:r>
          </a:p>
          <a:p>
            <a:r>
              <a:rPr lang="en-GB" dirty="0"/>
              <a:t>Helpful buys; whiteboard pen and rubber to practise name writing and letter formation and the RWI Flashcards. </a:t>
            </a:r>
          </a:p>
          <a:p>
            <a:pPr marL="0" indent="0">
              <a:buNone/>
            </a:pPr>
            <a:endParaRPr lang="en-GB" dirty="0"/>
          </a:p>
        </p:txBody>
      </p:sp>
      <p:pic>
        <p:nvPicPr>
          <p:cNvPr id="7" name="Picture 6">
            <a:extLst>
              <a:ext uri="{FF2B5EF4-FFF2-40B4-BE49-F238E27FC236}">
                <a16:creationId xmlns:a16="http://schemas.microsoft.com/office/drawing/2014/main" id="{0EDE01A4-57A3-4829-AC50-BCB7AA3E64D7}"/>
              </a:ext>
            </a:extLst>
          </p:cNvPr>
          <p:cNvPicPr>
            <a:picLocks noChangeAspect="1"/>
          </p:cNvPicPr>
          <p:nvPr/>
        </p:nvPicPr>
        <p:blipFill>
          <a:blip r:embed="rId2"/>
          <a:stretch>
            <a:fillRect/>
          </a:stretch>
        </p:blipFill>
        <p:spPr>
          <a:xfrm>
            <a:off x="1360649" y="3491541"/>
            <a:ext cx="2565400" cy="2565400"/>
          </a:xfrm>
          <a:prstGeom prst="rect">
            <a:avLst/>
          </a:prstGeom>
        </p:spPr>
      </p:pic>
      <p:pic>
        <p:nvPicPr>
          <p:cNvPr id="8" name="Picture 7">
            <a:extLst>
              <a:ext uri="{FF2B5EF4-FFF2-40B4-BE49-F238E27FC236}">
                <a16:creationId xmlns:a16="http://schemas.microsoft.com/office/drawing/2014/main" id="{65B9AA9A-8A82-46D4-AEEF-84329F3FC630}"/>
              </a:ext>
            </a:extLst>
          </p:cNvPr>
          <p:cNvPicPr>
            <a:picLocks noChangeAspect="1"/>
          </p:cNvPicPr>
          <p:nvPr/>
        </p:nvPicPr>
        <p:blipFill>
          <a:blip r:embed="rId3"/>
          <a:stretch>
            <a:fillRect/>
          </a:stretch>
        </p:blipFill>
        <p:spPr>
          <a:xfrm>
            <a:off x="4774464" y="3179373"/>
            <a:ext cx="1880163" cy="3196027"/>
          </a:xfrm>
          <a:prstGeom prst="rect">
            <a:avLst/>
          </a:prstGeom>
        </p:spPr>
      </p:pic>
      <p:pic>
        <p:nvPicPr>
          <p:cNvPr id="9" name="Picture 8">
            <a:extLst>
              <a:ext uri="{FF2B5EF4-FFF2-40B4-BE49-F238E27FC236}">
                <a16:creationId xmlns:a16="http://schemas.microsoft.com/office/drawing/2014/main" id="{3E2BE4DB-B298-41E8-861C-E29202D7D438}"/>
              </a:ext>
            </a:extLst>
          </p:cNvPr>
          <p:cNvPicPr>
            <a:picLocks noChangeAspect="1"/>
          </p:cNvPicPr>
          <p:nvPr/>
        </p:nvPicPr>
        <p:blipFill>
          <a:blip r:embed="rId4"/>
          <a:stretch>
            <a:fillRect/>
          </a:stretch>
        </p:blipFill>
        <p:spPr>
          <a:xfrm>
            <a:off x="7041942" y="3733800"/>
            <a:ext cx="2619375" cy="1219200"/>
          </a:xfrm>
          <a:prstGeom prst="rect">
            <a:avLst/>
          </a:prstGeom>
        </p:spPr>
      </p:pic>
    </p:spTree>
    <p:extLst>
      <p:ext uri="{BB962C8B-B14F-4D97-AF65-F5344CB8AC3E}">
        <p14:creationId xmlns:p14="http://schemas.microsoft.com/office/powerpoint/2010/main" val="4182976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6DF0-7505-4CCF-8419-B93BA83C0A48}"/>
              </a:ext>
            </a:extLst>
          </p:cNvPr>
          <p:cNvSpPr>
            <a:spLocks noGrp="1"/>
          </p:cNvSpPr>
          <p:nvPr>
            <p:ph type="title"/>
          </p:nvPr>
        </p:nvSpPr>
        <p:spPr>
          <a:xfrm>
            <a:off x="677333" y="753730"/>
            <a:ext cx="8596668" cy="1320800"/>
          </a:xfrm>
        </p:spPr>
        <p:txBody>
          <a:bodyPr/>
          <a:lstStyle/>
          <a:p>
            <a:r>
              <a:rPr lang="en-GB" dirty="0"/>
              <a:t>Maths Expectation</a:t>
            </a:r>
          </a:p>
        </p:txBody>
      </p:sp>
      <p:pic>
        <p:nvPicPr>
          <p:cNvPr id="4" name="Picture 3">
            <a:extLst>
              <a:ext uri="{FF2B5EF4-FFF2-40B4-BE49-F238E27FC236}">
                <a16:creationId xmlns:a16="http://schemas.microsoft.com/office/drawing/2014/main" id="{02E26A1D-20B7-4319-BCE1-E98DF6F9E80F}"/>
              </a:ext>
            </a:extLst>
          </p:cNvPr>
          <p:cNvPicPr>
            <a:picLocks noChangeAspect="1"/>
          </p:cNvPicPr>
          <p:nvPr/>
        </p:nvPicPr>
        <p:blipFill>
          <a:blip r:embed="rId2"/>
          <a:stretch>
            <a:fillRect/>
          </a:stretch>
        </p:blipFill>
        <p:spPr>
          <a:xfrm>
            <a:off x="563156" y="1414130"/>
            <a:ext cx="8825023" cy="4029740"/>
          </a:xfrm>
          <a:prstGeom prst="rect">
            <a:avLst/>
          </a:prstGeom>
        </p:spPr>
      </p:pic>
    </p:spTree>
    <p:extLst>
      <p:ext uri="{BB962C8B-B14F-4D97-AF65-F5344CB8AC3E}">
        <p14:creationId xmlns:p14="http://schemas.microsoft.com/office/powerpoint/2010/main" val="278927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AAE3-DADC-43D3-BD51-300CFD369CBE}"/>
              </a:ext>
            </a:extLst>
          </p:cNvPr>
          <p:cNvSpPr>
            <a:spLocks noGrp="1"/>
          </p:cNvSpPr>
          <p:nvPr>
            <p:ph type="title"/>
          </p:nvPr>
        </p:nvSpPr>
        <p:spPr/>
        <p:txBody>
          <a:bodyPr/>
          <a:lstStyle/>
          <a:p>
            <a:r>
              <a:rPr lang="en-GB" dirty="0"/>
              <a:t>Literacy Expectation</a:t>
            </a:r>
          </a:p>
        </p:txBody>
      </p:sp>
      <p:pic>
        <p:nvPicPr>
          <p:cNvPr id="4" name="Content Placeholder 3">
            <a:extLst>
              <a:ext uri="{FF2B5EF4-FFF2-40B4-BE49-F238E27FC236}">
                <a16:creationId xmlns:a16="http://schemas.microsoft.com/office/drawing/2014/main" id="{D52E99F6-D071-4CC4-9BF8-F4C6261139E0}"/>
              </a:ext>
            </a:extLst>
          </p:cNvPr>
          <p:cNvPicPr>
            <a:picLocks noGrp="1" noChangeAspect="1"/>
          </p:cNvPicPr>
          <p:nvPr>
            <p:ph idx="1"/>
          </p:nvPr>
        </p:nvPicPr>
        <p:blipFill>
          <a:blip r:embed="rId2"/>
          <a:stretch>
            <a:fillRect/>
          </a:stretch>
        </p:blipFill>
        <p:spPr>
          <a:xfrm>
            <a:off x="588434" y="1270000"/>
            <a:ext cx="8411080" cy="4492625"/>
          </a:xfrm>
          <a:prstGeom prst="rect">
            <a:avLst/>
          </a:prstGeom>
        </p:spPr>
      </p:pic>
    </p:spTree>
    <p:extLst>
      <p:ext uri="{BB962C8B-B14F-4D97-AF65-F5344CB8AC3E}">
        <p14:creationId xmlns:p14="http://schemas.microsoft.com/office/powerpoint/2010/main" val="392226916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D26BDA5565C44395EF256D21701690" ma:contentTypeVersion="14" ma:contentTypeDescription="Create a new document." ma:contentTypeScope="" ma:versionID="1424be4789419a3baddca52bc0d23de4">
  <xsd:schema xmlns:xsd="http://www.w3.org/2001/XMLSchema" xmlns:xs="http://www.w3.org/2001/XMLSchema" xmlns:p="http://schemas.microsoft.com/office/2006/metadata/properties" xmlns:ns2="2baaa62d-5683-47fe-8c33-ca28771320c4" xmlns:ns3="d25c5918-862a-40f5-bdb7-fe9ca5ee7ebf" targetNamespace="http://schemas.microsoft.com/office/2006/metadata/properties" ma:root="true" ma:fieldsID="17bcdf66207c1b4959833f021bc95b5a" ns2:_="" ns3:_="">
    <xsd:import namespace="2baaa62d-5683-47fe-8c33-ca28771320c4"/>
    <xsd:import namespace="d25c5918-862a-40f5-bdb7-fe9ca5ee7e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aa62d-5683-47fe-8c33-ca2877132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dbf4195-17c1-4889-b726-9c64e07ce77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5c5918-862a-40f5-bdb7-fe9ca5ee7eb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31f1d7-a37b-4af7-afa6-ad6fd3d0d186}" ma:internalName="TaxCatchAll" ma:showField="CatchAllData" ma:web="d25c5918-862a-40f5-bdb7-fe9ca5ee7e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aaa62d-5683-47fe-8c33-ca28771320c4">
      <Terms xmlns="http://schemas.microsoft.com/office/infopath/2007/PartnerControls"/>
    </lcf76f155ced4ddcb4097134ff3c332f>
    <TaxCatchAll xmlns="d25c5918-862a-40f5-bdb7-fe9ca5ee7ebf" xsi:nil="true"/>
  </documentManagement>
</p:properties>
</file>

<file path=customXml/itemProps1.xml><?xml version="1.0" encoding="utf-8"?>
<ds:datastoreItem xmlns:ds="http://schemas.openxmlformats.org/officeDocument/2006/customXml" ds:itemID="{25FD9D2C-25C3-4E04-94F7-E3E9157DB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aaa62d-5683-47fe-8c33-ca28771320c4"/>
    <ds:schemaRef ds:uri="d25c5918-862a-40f5-bdb7-fe9ca5ee7e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08566B-FCFF-441B-9B61-841E45B4AD91}">
  <ds:schemaRefs>
    <ds:schemaRef ds:uri="http://schemas.microsoft.com/sharepoint/v3/contenttype/forms"/>
  </ds:schemaRefs>
</ds:datastoreItem>
</file>

<file path=customXml/itemProps3.xml><?xml version="1.0" encoding="utf-8"?>
<ds:datastoreItem xmlns:ds="http://schemas.openxmlformats.org/officeDocument/2006/customXml" ds:itemID="{76D0D195-EE01-452F-BACB-AFD79A39B633}">
  <ds:schemaRefs>
    <ds:schemaRef ds:uri="http://purl.org/dc/dcmitype/"/>
    <ds:schemaRef ds:uri="http://purl.org/dc/terms/"/>
    <ds:schemaRef ds:uri="2baaa62d-5683-47fe-8c33-ca28771320c4"/>
    <ds:schemaRef ds:uri="d25c5918-862a-40f5-bdb7-fe9ca5ee7ebf"/>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547</TotalTime>
  <Words>695</Words>
  <Application>Microsoft Office PowerPoint</Application>
  <PresentationFormat>Widescreen</PresentationFormat>
  <Paragraphs>121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Comic Sans MS</vt:lpstr>
      <vt:lpstr>Trebuchet MS</vt:lpstr>
      <vt:lpstr>Wingdings 3</vt:lpstr>
      <vt:lpstr>Facet</vt:lpstr>
      <vt:lpstr>Open Classroom Presentation  </vt:lpstr>
      <vt:lpstr>Meet the Team</vt:lpstr>
      <vt:lpstr>PowerPoint Presentation</vt:lpstr>
      <vt:lpstr>Miss Tobin and Miss Robertson 1:1 SEND TAs and Mrs Mitton our mid-day supervisor.</vt:lpstr>
      <vt:lpstr>Our Weekly Timetable</vt:lpstr>
      <vt:lpstr>Reading Expectation</vt:lpstr>
      <vt:lpstr>Phonics Expectation</vt:lpstr>
      <vt:lpstr>Maths Expectation</vt:lpstr>
      <vt:lpstr>Literacy Expectation</vt:lpstr>
      <vt:lpstr>End of Year Assessment</vt:lpstr>
      <vt:lpstr>Homework Expectation</vt:lpstr>
      <vt:lpstr>Parent/Carer Pack (one pack per child)</vt:lpstr>
      <vt:lpstr>Questions and Answers     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Classroom Presentation</dc:title>
  <dc:creator>T070</dc:creator>
  <cp:lastModifiedBy>j baldwin</cp:lastModifiedBy>
  <cp:revision>24</cp:revision>
  <cp:lastPrinted>2022-09-14T11:43:55Z</cp:lastPrinted>
  <dcterms:created xsi:type="dcterms:W3CDTF">2022-09-08T12:36:08Z</dcterms:created>
  <dcterms:modified xsi:type="dcterms:W3CDTF">2023-09-13T11:46:20Z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1274600.00000000</vt:lpwstr>
  </property>
  <property fmtid="{D5CDD505-2E9C-101B-9397-08002B2CF9AE}" pid="3" name="ContentTypeId">
    <vt:lpwstr>0x01010033D26BDA5565C44395EF256D21701690</vt:lpwstr>
  </property>
  <property fmtid="{D5CDD505-2E9C-101B-9397-08002B2CF9AE}" pid="4" name="MediaServiceImageTags">
    <vt:lpwstr/>
  </property>
</Properties>
</file>